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8" r:id="rId3"/>
    <p:sldId id="257" r:id="rId4"/>
    <p:sldId id="260" r:id="rId5"/>
    <p:sldId id="265" r:id="rId6"/>
    <p:sldId id="267" r:id="rId7"/>
    <p:sldId id="268" r:id="rId8"/>
    <p:sldId id="269" r:id="rId9"/>
    <p:sldId id="266" r:id="rId10"/>
    <p:sldId id="264" r:id="rId11"/>
    <p:sldId id="261" r:id="rId12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1BB9A4D-6C22-4345-A66C-209FBF6C0F6E}" type="datetimeFigureOut">
              <a:rPr lang="th-TH" smtClean="0"/>
              <a:t>13/09/62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249049A-BB00-4DFC-A04C-A368BEAF4FE2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715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9A4D-6C22-4345-A66C-209FBF6C0F6E}" type="datetimeFigureOut">
              <a:rPr lang="th-TH" smtClean="0"/>
              <a:t>13/09/62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049A-BB00-4DFC-A04C-A368BEAF4F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802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9A4D-6C22-4345-A66C-209FBF6C0F6E}" type="datetimeFigureOut">
              <a:rPr lang="th-TH" smtClean="0"/>
              <a:t>13/09/62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049A-BB00-4DFC-A04C-A368BEAF4FE2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374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9A4D-6C22-4345-A66C-209FBF6C0F6E}" type="datetimeFigureOut">
              <a:rPr lang="th-TH" smtClean="0"/>
              <a:t>13/09/62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049A-BB00-4DFC-A04C-A368BEAF4FE2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461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9A4D-6C22-4345-A66C-209FBF6C0F6E}" type="datetimeFigureOut">
              <a:rPr lang="th-TH" smtClean="0"/>
              <a:t>13/09/62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049A-BB00-4DFC-A04C-A368BEAF4F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6808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9A4D-6C22-4345-A66C-209FBF6C0F6E}" type="datetimeFigureOut">
              <a:rPr lang="th-TH" smtClean="0"/>
              <a:t>13/09/62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049A-BB00-4DFC-A04C-A368BEAF4FE2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32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9A4D-6C22-4345-A66C-209FBF6C0F6E}" type="datetimeFigureOut">
              <a:rPr lang="th-TH" smtClean="0"/>
              <a:t>13/09/62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049A-BB00-4DFC-A04C-A368BEAF4FE2}" type="slidenum">
              <a:rPr lang="th-TH" smtClean="0"/>
              <a:t>‹#›</a:t>
            </a:fld>
            <a:endParaRPr lang="th-TH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548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9A4D-6C22-4345-A66C-209FBF6C0F6E}" type="datetimeFigureOut">
              <a:rPr lang="th-TH" smtClean="0"/>
              <a:t>13/09/62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049A-BB00-4DFC-A04C-A368BEAF4FE2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280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9A4D-6C22-4345-A66C-209FBF6C0F6E}" type="datetimeFigureOut">
              <a:rPr lang="th-TH" smtClean="0"/>
              <a:t>13/09/62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049A-BB00-4DFC-A04C-A368BEAF4FE2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98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9A4D-6C22-4345-A66C-209FBF6C0F6E}" type="datetimeFigureOut">
              <a:rPr lang="th-TH" smtClean="0"/>
              <a:t>13/09/62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049A-BB00-4DFC-A04C-A368BEAF4F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228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9A4D-6C22-4345-A66C-209FBF6C0F6E}" type="datetimeFigureOut">
              <a:rPr lang="th-TH" smtClean="0"/>
              <a:t>13/09/62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049A-BB00-4DFC-A04C-A368BEAF4FE2}" type="slidenum">
              <a:rPr lang="th-TH" smtClean="0"/>
              <a:t>‹#›</a:t>
            </a:fld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999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9A4D-6C22-4345-A66C-209FBF6C0F6E}" type="datetimeFigureOut">
              <a:rPr lang="th-TH" smtClean="0"/>
              <a:t>13/09/62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049A-BB00-4DFC-A04C-A368BEAF4F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873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9A4D-6C22-4345-A66C-209FBF6C0F6E}" type="datetimeFigureOut">
              <a:rPr lang="th-TH" smtClean="0"/>
              <a:t>13/09/62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049A-BB00-4DFC-A04C-A368BEAF4FE2}" type="slidenum">
              <a:rPr lang="th-TH" smtClean="0"/>
              <a:t>‹#›</a:t>
            </a:fld>
            <a:endParaRPr lang="th-TH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90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9A4D-6C22-4345-A66C-209FBF6C0F6E}" type="datetimeFigureOut">
              <a:rPr lang="th-TH" smtClean="0"/>
              <a:t>13/09/62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049A-BB00-4DFC-A04C-A368BEAF4FE2}" type="slidenum">
              <a:rPr lang="th-TH" smtClean="0"/>
              <a:t>‹#›</a:t>
            </a:fld>
            <a:endParaRPr lang="th-TH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78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9A4D-6C22-4345-A66C-209FBF6C0F6E}" type="datetimeFigureOut">
              <a:rPr lang="th-TH" smtClean="0"/>
              <a:t>13/09/62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049A-BB00-4DFC-A04C-A368BEAF4F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302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9A4D-6C22-4345-A66C-209FBF6C0F6E}" type="datetimeFigureOut">
              <a:rPr lang="th-TH" smtClean="0"/>
              <a:t>13/09/62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049A-BB00-4DFC-A04C-A368BEAF4FE2}" type="slidenum">
              <a:rPr lang="th-TH" smtClean="0"/>
              <a:t>‹#›</a:t>
            </a:fld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672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B9A4D-6C22-4345-A66C-209FBF6C0F6E}" type="datetimeFigureOut">
              <a:rPr lang="th-TH" smtClean="0"/>
              <a:t>13/09/62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9049A-BB00-4DFC-A04C-A368BEAF4F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983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BB9A4D-6C22-4345-A66C-209FBF6C0F6E}" type="datetimeFigureOut">
              <a:rPr lang="th-TH" smtClean="0"/>
              <a:t>13/09/62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49049A-BB00-4DFC-A04C-A368BEAF4F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780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9.xml"/><Relationship Id="rId10" Type="http://schemas.openxmlformats.org/officeDocument/2006/relationships/slide" Target="slide11.xml"/><Relationship Id="rId4" Type="http://schemas.openxmlformats.org/officeDocument/2006/relationships/slide" Target="slide6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h.wikipedia.org/wiki/%E0%B8%8A%E0%B8%B7%E0%B9%88%E0%B8%AD%E0%B8%A7%E0%B8%B4%E0%B8%97%E0%B8%A2%E0%B8%B2%E0%B8%A8%E0%B8%B2%E0%B8%AA%E0%B8%95%E0%B8%A3%E0%B9%8C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th.wikipedia.org/wiki/%E0%B8%88%E0%B8%B1%E0%B8%87%E0%B8%AB%E0%B8%A7%E0%B8%B1%E0%B8%94%E0%B8%A2%E0%B8%B0%E0%B8%A5%E0%B8%B2" TargetMode="External"/><Relationship Id="rId13" Type="http://schemas.openxmlformats.org/officeDocument/2006/relationships/hyperlink" Target="https://th.wikipedia.org/wiki/%E0%B9%82%E0%B8%A3%E0%B8%87%E0%B9%80%E0%B8%A3%E0%B8%B5%E0%B8%A2%E0%B8%99%E0%B8%A7%E0%B8%B1%E0%B8%94%E0%B8%A3%E0%B8%B2%E0%B8%8A%E0%B9%82%E0%B8%AD%E0%B8%A3%E0%B8%AA" TargetMode="External"/><Relationship Id="rId18" Type="http://schemas.openxmlformats.org/officeDocument/2006/relationships/image" Target="../media/image12.jpeg"/><Relationship Id="rId3" Type="http://schemas.openxmlformats.org/officeDocument/2006/relationships/hyperlink" Target="https://th.wikipedia.org/wiki/%E0%B8%A3%E0%B8%B2%E0%B8%A2%E0%B8%8A%E0%B8%B7%E0%B9%88%E0%B8%AD%E0%B8%9E%E0%B8%B1%E0%B8%99%E0%B8%98%E0%B8%B8%E0%B9%8C%E0%B9%84%E0%B8%A1%E0%B9%89%E0%B8%A1%E0%B8%87%E0%B8%84%E0%B8%A5%E0%B8%9E%E0%B8%A3%E0%B8%B0%E0%B8%A3%E0%B8%B2%E0%B8%8A%E0%B8%97%E0%B8%B2%E0%B8%99%E0%B8%9B%E0%B8%A3%E0%B8%B0%E0%B8%88%E0%B8%B3%E0%B8%88%E0%B8%B1%E0%B8%87%E0%B8%AB%E0%B8%A7%E0%B8%B1%E0%B8%94" TargetMode="External"/><Relationship Id="rId7" Type="http://schemas.openxmlformats.org/officeDocument/2006/relationships/hyperlink" Target="https://th.wikipedia.org/wiki/%E0%B8%88%E0%B8%B1%E0%B8%87%E0%B8%AB%E0%B8%A7%E0%B8%B1%E0%B8%94%E0%B8%81%E0%B8%B3%E0%B9%81%E0%B8%9E%E0%B8%87%E0%B9%80%E0%B8%9E%E0%B8%8A%E0%B8%A3" TargetMode="External"/><Relationship Id="rId12" Type="http://schemas.openxmlformats.org/officeDocument/2006/relationships/hyperlink" Target="https://th.wikipedia.org/w/index.php?title=%E0%B9%82%E0%B8%A3%E0%B8%87%E0%B9%80%E0%B8%A3%E0%B8%B5%E0%B8%A2%E0%B8%99%E0%B8%99%E0%B8%A7%E0%B8%A1%E0%B8%B4%E0%B8%99%E0%B8%97%E0%B8%A3%E0%B8%B2%E0%B8%8A%E0%B8%B4%E0%B8%99%E0%B8%B9%E0%B8%97%E0%B8%B4%E0%B8%A8_%E0%B8%AA%E0%B8%95%E0%B8%A3%E0%B8%B5%E0%B8%A7%E0%B8%B4%E0%B8%97%E0%B8%A2%E0%B8%B2%E0%B9%92&amp;action=edit&amp;redlink=1" TargetMode="External"/><Relationship Id="rId17" Type="http://schemas.openxmlformats.org/officeDocument/2006/relationships/hyperlink" Target="https://th.wikipedia.org/w/index.php?title=%E0%B8%9E%E0%B8%B4%E0%B8%81%E0%B8%B8%E0%B8%A5&amp;action=edit&amp;section=3" TargetMode="External"/><Relationship Id="rId2" Type="http://schemas.openxmlformats.org/officeDocument/2006/relationships/hyperlink" Target="https://th.wikipedia.org/wiki/%E0%B8%8A%E0%B8%B7%E0%B9%88%E0%B8%AD%E0%B8%A7%E0%B8%B4%E0%B8%97%E0%B8%A2%E0%B8%B2%E0%B8%A8%E0%B8%B2%E0%B8%AA%E0%B8%95%E0%B8%A3%E0%B9%8C" TargetMode="External"/><Relationship Id="rId16" Type="http://schemas.openxmlformats.org/officeDocument/2006/relationships/hyperlink" Target="https://th.wikipedia.org/wiki/%E0%B8%A1%E0%B8%AB%E0%B8%B2%E0%B8%A7%E0%B8%B4%E0%B8%97%E0%B8%A2%E0%B8%B2%E0%B8%A5%E0%B8%B1%E0%B8%A2%E0%B8%99%E0%B8%A3%E0%B8%B2%E0%B8%98%E0%B8%B4%E0%B8%A7%E0%B8%B2%E0%B8%AA%E0%B8%A3%E0%B8%B2%E0%B8%8A%E0%B8%99%E0%B8%84%E0%B8%A3%E0%B8%B4%E0%B8%99%E0%B8%97%E0%B8%A3%E0%B9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.wikipedia.org/wiki/%E0%B8%9E%E0%B8%B4%E0%B8%81%E0%B8%B8%E0%B8%A5#cite_note-1" TargetMode="External"/><Relationship Id="rId11" Type="http://schemas.openxmlformats.org/officeDocument/2006/relationships/hyperlink" Target="https://th.wikipedia.org/wiki/%E0%B9%82%E0%B8%A3%E0%B8%87%E0%B9%80%E0%B8%A3%E0%B8%B5%E0%B8%A2%E0%B8%99%E0%B8%AA%E0%B8%95%E0%B8%A3%E0%B8%B5%E0%B8%A7%E0%B8%B4%E0%B8%97%E0%B8%A2%E0%B8%B2_2" TargetMode="External"/><Relationship Id="rId5" Type="http://schemas.openxmlformats.org/officeDocument/2006/relationships/hyperlink" Target="https://th.wikipedia.org/wiki/%E0%B9%80%E0%B8%82%E0%B8%95%E0%B8%A1%E0%B8%B5%E0%B8%99%E0%B8%9A%E0%B8%B8%E0%B8%A3%E0%B8%B5" TargetMode="External"/><Relationship Id="rId15" Type="http://schemas.openxmlformats.org/officeDocument/2006/relationships/hyperlink" Target="https://th.wikipedia.org/wiki/%E0%B9%82%E0%B8%A3%E0%B8%87%E0%B9%80%E0%B8%A3%E0%B8%B5%E0%B8%A2%E0%B8%99%E0%B8%9A%E0%B8%A3%E0%B8%A3%E0%B8%AB%E0%B8%B2%E0%B8%A3%E0%B9%81%E0%B8%88%E0%B9%88%E0%B8%A1%E0%B9%83%E0%B8%AA%E0%B8%A7%E0%B8%B4%E0%B8%97%E0%B8%A2%E0%B8%B2_3" TargetMode="External"/><Relationship Id="rId10" Type="http://schemas.openxmlformats.org/officeDocument/2006/relationships/hyperlink" Target="https://th.wikipedia.org/wiki/%E0%B9%82%E0%B8%A3%E0%B8%87%E0%B9%80%E0%B8%A3%E0%B8%B5%E0%B8%A2%E0%B8%99%E0%B8%A3%E0%B8%B2%E0%B8%8A%E0%B8%B4%E0%B8%99%E0%B8%B5%E0%B8%9A%E0%B8%99" TargetMode="External"/><Relationship Id="rId4" Type="http://schemas.openxmlformats.org/officeDocument/2006/relationships/hyperlink" Target="https://th.wikipedia.org/wiki/%E0%B8%88%E0%B8%B1%E0%B8%87%E0%B8%AB%E0%B8%A7%E0%B8%B1%E0%B8%94%E0%B8%A5%E0%B8%9E%E0%B8%9A%E0%B8%B8%E0%B8%A3%E0%B8%B5" TargetMode="External"/><Relationship Id="rId9" Type="http://schemas.openxmlformats.org/officeDocument/2006/relationships/hyperlink" Target="https://th.wikipedia.org/wiki/%E0%B9%82%E0%B8%A3%E0%B8%87%E0%B9%80%E0%B8%A3%E0%B8%B5%E0%B8%A2%E0%B8%99%E0%B8%A3%E0%B8%B2%E0%B8%8A%E0%B8%B4%E0%B8%99%E0%B8%B5" TargetMode="External"/><Relationship Id="rId14" Type="http://schemas.openxmlformats.org/officeDocument/2006/relationships/hyperlink" Target="https://th.wikipedia.org/wiki/%E0%B9%82%E0%B8%A3%E0%B8%87%E0%B9%80%E0%B8%A3%E0%B8%B5%E0%B8%A2%E0%B8%99%E0%B8%AA%E0%B8%81%E0%B8%A5%E0%B8%A3%E0%B8%B2%E0%B8%8A%E0%B8%A7%E0%B8%B4%E0%B8%97%E0%B8%A2%E0%B8%B2%E0%B8%99%E0%B8%B8%E0%B8%81%E0%B8%B9%E0%B8%A5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455634" y="1427148"/>
            <a:ext cx="9144000" cy="3834703"/>
          </a:xfrm>
        </p:spPr>
        <p:txBody>
          <a:bodyPr>
            <a:noAutofit/>
          </a:bodyPr>
          <a:lstStyle/>
          <a:p>
            <a:r>
              <a:rPr lang="th-TH" sz="4000" dirty="0" smtClean="0"/>
              <a:t/>
            </a:r>
            <a:br>
              <a:rPr lang="th-TH" sz="4000" dirty="0" smtClean="0"/>
            </a:br>
            <a:r>
              <a:rPr lang="th-TH" sz="4000" dirty="0"/>
              <a:t/>
            </a:r>
            <a:br>
              <a:rPr lang="th-TH" sz="4000" dirty="0"/>
            </a:br>
            <a:r>
              <a:rPr lang="th-TH" sz="4000" dirty="0" smtClean="0"/>
              <a:t/>
            </a:r>
            <a:br>
              <a:rPr lang="th-TH" sz="4000" dirty="0" smtClean="0"/>
            </a:br>
            <a:r>
              <a:rPr lang="th-TH" sz="4000" dirty="0" smtClean="0"/>
              <a:t/>
            </a:r>
            <a:br>
              <a:rPr lang="th-TH" sz="4000" dirty="0" smtClean="0"/>
            </a:br>
            <a:r>
              <a:rPr lang="th-TH" sz="4000" dirty="0"/>
              <a:t/>
            </a:r>
            <a:br>
              <a:rPr lang="th-TH" sz="4000" dirty="0"/>
            </a:br>
            <a:r>
              <a:rPr lang="th-TH" sz="4000" dirty="0" smtClean="0"/>
              <a:t/>
            </a:r>
            <a:br>
              <a:rPr lang="th-TH" sz="4000" dirty="0" smtClean="0"/>
            </a:br>
            <a:r>
              <a:rPr lang="th-TH" sz="4000" dirty="0" smtClean="0"/>
              <a:t>ฐานสร้างกล้า</a:t>
            </a:r>
            <a:br>
              <a:rPr lang="th-TH" sz="4000" dirty="0" smtClean="0"/>
            </a:br>
            <a:r>
              <a:rPr lang="th-TH" sz="4000" dirty="0" smtClean="0"/>
              <a:t>เรื่องการพัฒนาฐานสร้างกล้าสู่ความรู้ออนไลน์</a:t>
            </a:r>
            <a:br>
              <a:rPr lang="th-TH" sz="4000" dirty="0" smtClean="0"/>
            </a:br>
            <a:r>
              <a:rPr lang="th-TH" sz="4000" dirty="0" smtClean="0"/>
              <a:t>ของ</a:t>
            </a:r>
            <a:br>
              <a:rPr lang="th-TH" sz="4000" dirty="0" smtClean="0"/>
            </a:br>
            <a:r>
              <a:rPr lang="th-TH" sz="4000" dirty="0" smtClean="0"/>
              <a:t>โรงเรียนสามเงาวิทยาคม</a:t>
            </a:r>
            <a:br>
              <a:rPr lang="th-TH" sz="4000" dirty="0" smtClean="0"/>
            </a:br>
            <a:r>
              <a:rPr lang="th-TH" sz="4000" dirty="0" smtClean="0"/>
              <a:t>อำเภอ สามเงา </a:t>
            </a:r>
            <a:r>
              <a:rPr lang="th-TH" sz="4000" smtClean="0"/>
              <a:t>จังหวัด</a:t>
            </a:r>
            <a:r>
              <a:rPr lang="th-TH" sz="4000" smtClean="0"/>
              <a:t>ตาก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142349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99247" y="2935425"/>
            <a:ext cx="113134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solidFill>
                  <a:srgbClr val="000000"/>
                </a:solidFill>
                <a:latin typeface="Microsoft Sans Serif" panose="020B0604020202020204" pitchFamily="34" charset="0"/>
              </a:rPr>
              <a:t>ชื่อวิทยาศาสตร์</a:t>
            </a:r>
            <a:r>
              <a:rPr lang="th-TH" sz="1800" dirty="0">
                <a:solidFill>
                  <a:srgbClr val="000000"/>
                </a:solidFill>
                <a:latin typeface="Microsoft Sans Serif" panose="020B0604020202020204" pitchFamily="34" charset="0"/>
              </a:rPr>
              <a:t>: </a:t>
            </a:r>
            <a:r>
              <a:rPr lang="en-US" sz="1800" i="1" dirty="0">
                <a:solidFill>
                  <a:srgbClr val="000000"/>
                </a:solidFill>
                <a:latin typeface="Microsoft Sans Serif" panose="020B0604020202020204" pitchFamily="34" charset="0"/>
              </a:rPr>
              <a:t>Codiaeum variegatium </a:t>
            </a:r>
            <a:r>
              <a:rPr lang="en-US" sz="1800" dirty="0">
                <a:solidFill>
                  <a:srgbClr val="000000"/>
                </a:solidFill>
                <a:latin typeface="Microsoft Sans Serif" panose="020B0604020202020204" pitchFamily="34" charset="0"/>
              </a:rPr>
              <a:t>(L.) </a:t>
            </a:r>
            <a:r>
              <a:rPr lang="en-US" sz="1800" dirty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Blume</a:t>
            </a:r>
            <a:r>
              <a:rPr lang="en-US" sz="1800" dirty="0">
                <a:solidFill>
                  <a:srgbClr val="000000"/>
                </a:solidFill>
                <a:latin typeface="Microsoft Sans Serif" panose="020B0604020202020204" pitchFamily="34" charset="0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Microsoft Sans Serif" panose="020B0604020202020204" pitchFamily="34" charset="0"/>
              </a:rPr>
            </a:br>
            <a:r>
              <a:rPr lang="th-TH" sz="1800" b="1" dirty="0">
                <a:solidFill>
                  <a:srgbClr val="000000"/>
                </a:solidFill>
                <a:latin typeface="Microsoft Sans Serif" panose="020B0604020202020204" pitchFamily="34" charset="0"/>
              </a:rPr>
              <a:t>ชื่อสามัญ: </a:t>
            </a:r>
            <a:r>
              <a:rPr lang="en-US" sz="1800" dirty="0">
                <a:solidFill>
                  <a:srgbClr val="000000"/>
                </a:solidFill>
                <a:latin typeface="Microsoft Sans Serif" panose="020B0604020202020204" pitchFamily="34" charset="0"/>
              </a:rPr>
              <a:t>Croton, Variegated Laurel, Garden Croton</a:t>
            </a:r>
          </a:p>
          <a:p>
            <a:r>
              <a:rPr lang="th-TH" sz="1800" b="1" dirty="0">
                <a:solidFill>
                  <a:srgbClr val="000000"/>
                </a:solidFill>
                <a:latin typeface="Microsoft Sans Serif" panose="020B0604020202020204" pitchFamily="34" charset="0"/>
              </a:rPr>
              <a:t>ชื่ออื่น: </a:t>
            </a:r>
            <a:r>
              <a:rPr lang="th-TH" sz="1800" dirty="0">
                <a:solidFill>
                  <a:srgbClr val="000000"/>
                </a:solidFill>
                <a:latin typeface="Microsoft Sans Serif" panose="020B0604020202020204" pitchFamily="34" charset="0"/>
              </a:rPr>
              <a:t>กรีกะสม กรีสาเก โกรต๋น (ทั่วไป</a:t>
            </a:r>
            <a:r>
              <a:rPr lang="th-TH" sz="1800" dirty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)</a:t>
            </a:r>
            <a:r>
              <a:rPr lang="th-TH" sz="1800" dirty="0">
                <a:solidFill>
                  <a:srgbClr val="000000"/>
                </a:solidFill>
                <a:latin typeface="Microsoft Sans Serif" panose="020B0604020202020204" pitchFamily="34" charset="0"/>
              </a:rPr>
              <a:t/>
            </a:r>
            <a:br>
              <a:rPr lang="th-TH" sz="1800" dirty="0">
                <a:solidFill>
                  <a:srgbClr val="000000"/>
                </a:solidFill>
                <a:latin typeface="Microsoft Sans Serif" panose="020B0604020202020204" pitchFamily="34" charset="0"/>
              </a:rPr>
            </a:br>
            <a:r>
              <a:rPr lang="th-TH" sz="1800" b="1" dirty="0">
                <a:solidFill>
                  <a:srgbClr val="000000"/>
                </a:solidFill>
                <a:latin typeface="Microsoft Sans Serif" panose="020B0604020202020204" pitchFamily="34" charset="0"/>
              </a:rPr>
              <a:t>วงศ์: </a:t>
            </a:r>
            <a:r>
              <a:rPr lang="en-US" sz="1800" dirty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EUPHORBIACEAE</a:t>
            </a:r>
            <a:r>
              <a:rPr lang="en-US" sz="1800" dirty="0">
                <a:solidFill>
                  <a:srgbClr val="000000"/>
                </a:solidFill>
                <a:latin typeface="Microsoft Sans Serif" panose="020B0604020202020204" pitchFamily="34" charset="0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Microsoft Sans Serif" panose="020B0604020202020204" pitchFamily="34" charset="0"/>
              </a:rPr>
            </a:br>
            <a:r>
              <a:rPr lang="th-TH" sz="1800" b="1" dirty="0">
                <a:solidFill>
                  <a:srgbClr val="000000"/>
                </a:solidFill>
                <a:latin typeface="Microsoft Sans Serif" panose="020B0604020202020204" pitchFamily="34" charset="0"/>
              </a:rPr>
              <a:t>ลักษณะทางพฤกษศาสตร์</a:t>
            </a:r>
            <a:r>
              <a:rPr lang="th-TH" sz="1800" b="1" dirty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:</a:t>
            </a:r>
            <a:r>
              <a:rPr lang="th-TH" sz="1800" b="1" dirty="0">
                <a:solidFill>
                  <a:srgbClr val="000000"/>
                </a:solidFill>
                <a:latin typeface="Microsoft Sans Serif" panose="020B0604020202020204" pitchFamily="34" charset="0"/>
              </a:rPr>
              <a:t/>
            </a:r>
            <a:br>
              <a:rPr lang="th-TH" sz="1800" b="1" dirty="0">
                <a:solidFill>
                  <a:srgbClr val="000000"/>
                </a:solidFill>
                <a:latin typeface="Microsoft Sans Serif" panose="020B0604020202020204" pitchFamily="34" charset="0"/>
              </a:rPr>
            </a:br>
            <a:r>
              <a:rPr lang="th-TH" sz="1800" dirty="0">
                <a:solidFill>
                  <a:srgbClr val="000000"/>
                </a:solidFill>
                <a:latin typeface="Microsoft Sans Serif" panose="020B0604020202020204" pitchFamily="34" charset="0"/>
              </a:rPr>
              <a:t>       ไม้พุ่ม สูง 2-3 </a:t>
            </a:r>
            <a:r>
              <a:rPr lang="th-TH" sz="1800" dirty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ม.</a:t>
            </a:r>
            <a:r>
              <a:rPr lang="th-TH" sz="1800" dirty="0">
                <a:solidFill>
                  <a:srgbClr val="000000"/>
                </a:solidFill>
                <a:latin typeface="Microsoft Sans Serif" panose="020B0604020202020204" pitchFamily="34" charset="0"/>
              </a:rPr>
              <a:t/>
            </a:r>
            <a:br>
              <a:rPr lang="th-TH" sz="1800" dirty="0">
                <a:solidFill>
                  <a:srgbClr val="000000"/>
                </a:solidFill>
                <a:latin typeface="Microsoft Sans Serif" panose="020B0604020202020204" pitchFamily="34" charset="0"/>
              </a:rPr>
            </a:br>
            <a:r>
              <a:rPr lang="th-TH" sz="1800" b="1" dirty="0">
                <a:solidFill>
                  <a:srgbClr val="000000"/>
                </a:solidFill>
                <a:latin typeface="Microsoft Sans Serif" panose="020B0604020202020204" pitchFamily="34" charset="0"/>
              </a:rPr>
              <a:t>      ใบ </a:t>
            </a:r>
            <a:r>
              <a:rPr lang="th-TH" sz="1800" dirty="0">
                <a:solidFill>
                  <a:srgbClr val="000000"/>
                </a:solidFill>
                <a:latin typeface="Microsoft Sans Serif" panose="020B0604020202020204" pitchFamily="34" charset="0"/>
              </a:rPr>
              <a:t>ใบเรียงเวียนสลับ ใบเดี่ยว รูปใบมีหลายแบบ เช่นกลม แถบยาว รูปไข่แกมรูปหอก ความกว้างยาวของใบไม่สามารถกำหนดได้ เนื่องจากมีความผันแปรมาก โคนใบแหลม ปลายใบแหลม บางครั้งมีเส้นกลางใบยื่นแล้วมีรยางค์แผ่เป็นใบเล็กๆ อีก 2 ใบ ขอบใบเรียบหรือเว้า บางต้นเว้าถึงเส้นกลางใบ แผ่นใบอาจบิดเป็นเกลียว มีสีต่างๆ เช่น ขาว เหลือง ส้ม ชมพู แดง ม่วงและ</a:t>
            </a:r>
            <a:r>
              <a:rPr lang="th-TH" sz="1800" dirty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ดำ</a:t>
            </a:r>
            <a:r>
              <a:rPr lang="th-TH" sz="1800" dirty="0">
                <a:solidFill>
                  <a:srgbClr val="000000"/>
                </a:solidFill>
                <a:latin typeface="Microsoft Sans Serif" panose="020B0604020202020204" pitchFamily="34" charset="0"/>
              </a:rPr>
              <a:t/>
            </a:r>
            <a:br>
              <a:rPr lang="th-TH" sz="1800" dirty="0">
                <a:solidFill>
                  <a:srgbClr val="000000"/>
                </a:solidFill>
                <a:latin typeface="Microsoft Sans Serif" panose="020B0604020202020204" pitchFamily="34" charset="0"/>
              </a:rPr>
            </a:br>
            <a:r>
              <a:rPr lang="th-TH" sz="1800" b="1" dirty="0">
                <a:solidFill>
                  <a:srgbClr val="000000"/>
                </a:solidFill>
                <a:latin typeface="Microsoft Sans Serif" panose="020B0604020202020204" pitchFamily="34" charset="0"/>
              </a:rPr>
              <a:t>      ดอก </a:t>
            </a:r>
            <a:r>
              <a:rPr lang="th-TH" sz="1800" dirty="0">
                <a:solidFill>
                  <a:srgbClr val="000000"/>
                </a:solidFill>
                <a:latin typeface="Microsoft Sans Serif" panose="020B0604020202020204" pitchFamily="34" charset="0"/>
              </a:rPr>
              <a:t>ดอกช่อออกที่ปลายกิ่ง ดอกแยกเพศ ช่อดอกเพศผู้และดอกเพศเมียอยู่บนต้นเดียวกัน ช่อดอกเพศผู้มีดอกกลม เล็ก ดอกย่อยมี 30-60 ดอก กลีบดอก 5-6 กลีบ เกสรเพศผู้จำนวนมาก ช่อดอกเพศเมียตั้งขึ้น มี 10-20 ดอก ไม่มีกลีบดอก เกสรเพศเมียแยกเป็น 3 แฉก</a:t>
            </a:r>
          </a:p>
          <a:p>
            <a:r>
              <a:rPr lang="th-TH" sz="1800" b="1" dirty="0">
                <a:solidFill>
                  <a:srgbClr val="000000"/>
                </a:solidFill>
                <a:latin typeface="Microsoft Sans Serif" panose="020B0604020202020204" pitchFamily="34" charset="0"/>
              </a:rPr>
              <a:t>      ผล </a:t>
            </a:r>
            <a:r>
              <a:rPr lang="th-TH" sz="1800" dirty="0">
                <a:solidFill>
                  <a:srgbClr val="000000"/>
                </a:solidFill>
                <a:latin typeface="Microsoft Sans Serif" panose="020B0604020202020204" pitchFamily="34" charset="0"/>
              </a:rPr>
              <a:t>ผลกลม มี 3 พู เมื่อแก่แตกได้ มี 3 เมล็ด แต่ละช่องมี 1 เมล็ด</a:t>
            </a:r>
            <a:endParaRPr lang="th-TH" sz="1800" b="0" i="0" dirty="0">
              <a:solidFill>
                <a:srgbClr val="000000"/>
              </a:solidFill>
              <a:effectLst/>
              <a:latin typeface="Microsoft Sans Serif" panose="020B0604020202020204" pitchFamily="34" charset="0"/>
            </a:endParaRPr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4536141" y="1837765"/>
            <a:ext cx="2303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 smtClean="0"/>
              <a:t>โกสน</a:t>
            </a:r>
            <a:endParaRPr lang="th-TH" sz="4800" dirty="0"/>
          </a:p>
        </p:txBody>
      </p:sp>
      <p:pic>
        <p:nvPicPr>
          <p:cNvPr id="1026" name="Picture 2" descr="https://il.mahidol.ac.th/e-media/plants/webcontent3/interactive_key/key/describ/koson.files/Clip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383" y="1047209"/>
            <a:ext cx="191452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05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82706" y="933725"/>
            <a:ext cx="11277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solidFill>
                  <a:srgbClr val="666154"/>
                </a:solidFill>
                <a:latin typeface="georgia" panose="02040502050405020303" pitchFamily="18" charset="0"/>
              </a:rPr>
              <a:t>ชื่อวิทยาศาสตร์ : </a:t>
            </a:r>
            <a:r>
              <a:rPr lang="en-US" sz="1800" dirty="0">
                <a:solidFill>
                  <a:srgbClr val="666154"/>
                </a:solidFill>
                <a:latin typeface="georgia" panose="02040502050405020303" pitchFamily="18" charset="0"/>
              </a:rPr>
              <a:t>Hibiscus rosa sinensis Linn.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th-TH" sz="1800" dirty="0">
                <a:solidFill>
                  <a:srgbClr val="666154"/>
                </a:solidFill>
                <a:latin typeface="georgia" panose="02040502050405020303" pitchFamily="18" charset="0"/>
              </a:rPr>
              <a:t>ชื่อวงศ์ : </a:t>
            </a:r>
            <a:r>
              <a:rPr lang="en-US" sz="1800" dirty="0">
                <a:solidFill>
                  <a:srgbClr val="666154"/>
                </a:solidFill>
                <a:latin typeface="georgia" panose="02040502050405020303" pitchFamily="18" charset="0"/>
              </a:rPr>
              <a:t>MALVACEAE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th-TH" sz="1800" dirty="0">
                <a:solidFill>
                  <a:srgbClr val="666154"/>
                </a:solidFill>
                <a:latin typeface="georgia" panose="02040502050405020303" pitchFamily="18" charset="0"/>
              </a:rPr>
              <a:t>ชื่อสามัญ : </a:t>
            </a:r>
            <a:r>
              <a:rPr lang="en-US" sz="1800" dirty="0">
                <a:solidFill>
                  <a:srgbClr val="666154"/>
                </a:solidFill>
                <a:latin typeface="georgia" panose="02040502050405020303" pitchFamily="18" charset="0"/>
              </a:rPr>
              <a:t>Chinese Rose, Shoe Flower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th-TH" sz="1800" dirty="0">
                <a:solidFill>
                  <a:srgbClr val="666154"/>
                </a:solidFill>
                <a:latin typeface="georgia" panose="02040502050405020303" pitchFamily="18" charset="0"/>
              </a:rPr>
              <a:t>ชื่ออื่น ๆ :ชุมเบา (ปัตตานี) บา (ภาคใต้) ใหม่ ใหม่แดง (ภาคเหนือ) ชบาเป็นไม้พุ่ม สูงได้ถึง 4 </a:t>
            </a:r>
            <a:r>
              <a:rPr lang="th-TH" sz="1800" dirty="0" smtClean="0">
                <a:solidFill>
                  <a:srgbClr val="666154"/>
                </a:solidFill>
                <a:latin typeface="georgia" panose="02040502050405020303" pitchFamily="18" charset="0"/>
              </a:rPr>
              <a:t>เมตร</a:t>
            </a:r>
            <a:r>
              <a:rPr lang="th-TH" sz="1800" dirty="0"/>
              <a:t>ใบ : ใบเดี่ยว ออกสลับ รูปไข่กว้าง 3-5.5 เซนติเมตร </a:t>
            </a:r>
            <a:r>
              <a:rPr lang="th-TH" sz="1800" dirty="0" smtClean="0"/>
              <a:t>ปลายเรียวแหลม โคนสอบหรือมน ขอบจัก</a:t>
            </a:r>
            <a:r>
              <a:rPr lang="th-TH" sz="1800" dirty="0"/>
              <a:t/>
            </a:r>
            <a:br>
              <a:rPr lang="th-TH" sz="1800" dirty="0"/>
            </a:br>
            <a:r>
              <a:rPr lang="th-TH" sz="1800" dirty="0"/>
              <a:t>ดอก : สีแดง กลางดอกสีแดงเข้ม ออกเดี่ยวตามซอกใบใกล้ปลายกิ่ง ริ้วประดับที่โคนดอก 5-8 แฉก</a:t>
            </a:r>
          </a:p>
          <a:p>
            <a:r>
              <a:rPr lang="th-TH" sz="1800" dirty="0"/>
              <a:t>โคนเชื่อมกันเล็กน้อย กลีบเลี้ยงเชื่อมกันเป็นรูประฆัง ปลายแยกเป็น 5 แฉก กลีบดอก 5 กลีบ รูปไข่กลับ</a:t>
            </a:r>
          </a:p>
          <a:p>
            <a:r>
              <a:rPr lang="th-TH" sz="1800" dirty="0"/>
              <a:t>กว้าง 3-4 เซนติเมตร ยาว 6-8 เซนติเมตร</a:t>
            </a:r>
          </a:p>
          <a:p>
            <a:r>
              <a:rPr lang="th-TH" sz="1800" dirty="0"/>
              <a:t>เกสรตัวผู้จำนวนมาก ก้นเกสรเชื่อมกันเป็นหลอด ยาวประมาณ 9 เซนติเมตร ล้อมรอบเกสรตัวเมีย</a:t>
            </a:r>
            <a:br>
              <a:rPr lang="th-TH" sz="1800" dirty="0"/>
            </a:br>
            <a:r>
              <a:rPr lang="th-TH" sz="1800" dirty="0"/>
              <a:t>อับเรณูติดบริเวณปลายหลอด เกสรตัวเมีย ปลายแยกเป็น 5 แฉก โผล่พ้นหลอดเกสรตัวผู้ ไม่ติดผลในไทย</a:t>
            </a:r>
            <a:br>
              <a:rPr lang="th-TH" sz="1800" dirty="0"/>
            </a:br>
            <a:r>
              <a:rPr lang="th-TH" sz="1800" dirty="0"/>
              <a:t>ชบาพันธุ์ลูกผสมมีหลายสี เช่น แดง ชมพู ขาว เหลือง ส้ม กลีบดอกชั้นเดียว หรือซ้อนกันหลายชั้น</a:t>
            </a:r>
            <a:br>
              <a:rPr lang="th-TH" sz="1800" dirty="0"/>
            </a:br>
            <a:r>
              <a:rPr lang="th-TH" sz="1800" dirty="0"/>
              <a:t>การขยายพันธุ์ และการดูแลรักษา</a:t>
            </a:r>
            <a:br>
              <a:rPr lang="th-TH" sz="1800" dirty="0"/>
            </a:br>
            <a:r>
              <a:rPr lang="th-TH" sz="1800" dirty="0"/>
              <a:t>ขยายพันธุ์โดยการปักชำ การตอนกิ่ง และการเสียบกิ่ง</a:t>
            </a:r>
          </a:p>
          <a:p>
            <a:r>
              <a:rPr lang="th-TH" sz="1800" dirty="0"/>
              <a:t>ประโยชน์</a:t>
            </a:r>
          </a:p>
          <a:p>
            <a:r>
              <a:rPr lang="th-TH" sz="1800" dirty="0"/>
              <a:t>พันธุ์แท้ ราก รากสดตำพอกฝี รับประทานช่วยขับน้ำย่อย ทำให้เจริญอาหาร ดอกสด ใช้ขัดรองเท้าให้มัน</a:t>
            </a:r>
          </a:p>
          <a:p>
            <a:r>
              <a:rPr lang="th-TH" sz="1800" dirty="0"/>
              <a:t>ถิ่นกำเนิดและนิเวศวิทยา</a:t>
            </a:r>
          </a:p>
          <a:p>
            <a:r>
              <a:rPr lang="th-TH" sz="1800" dirty="0"/>
              <a:t>ปลูกได้ทั่วไป</a:t>
            </a:r>
          </a:p>
          <a:p>
            <a:r>
              <a:rPr lang="th-TH" sz="1800" dirty="0"/>
              <a:t>ช่วงการออกดอก</a:t>
            </a:r>
          </a:p>
          <a:p>
            <a:r>
              <a:rPr lang="th-TH" sz="1800" dirty="0"/>
              <a:t>ตลอดปี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582706" y="313764"/>
            <a:ext cx="1488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smtClean="0"/>
              <a:t>ชบาด่าง</a:t>
            </a:r>
            <a:endParaRPr lang="th-TH" sz="4800" dirty="0"/>
          </a:p>
        </p:txBody>
      </p:sp>
      <p:pic>
        <p:nvPicPr>
          <p:cNvPr id="2050" name="Picture 2" descr="https://359867b2-a-62cb3a1a-s-sites.googlegroups.com/site/taomnotn/haelng-thxng-theiyw-canghwad-chayphumi/%E0%B8%8A%E0%B8%9A%E0%B8%B2%5B1%5D.jpg?attachauth=ANoY7cqye6eWKqeYS1EepYcXcG9WITVidM2FWdWSpRD9c9WbXipArfWj-Mz-OnfpWBpNjxr71Srfqwn0C2SB-EYOcqmiv8DGR8l9eY91_96aJUDxq-hID5AFFfpj0AeGxYzuLROsaDzQlJjVhLPyQpjP8SSz_stegDRiP9yOhUuSZdnYU_7_U6Q3NjOoPHam7s_4O9ojBLZx0FK4PbihXSl8KZ1TJiQRmAldhUJ9R-WHXrh4Yvh6BjiKllzFWzLKlrPCIi48P1_yHlk9eYv3Le80G_YgTubO1cr1lUcphxfoJ8sqTz8LWkc%3D&amp;attredirects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493" y="3335604"/>
            <a:ext cx="1731984" cy="230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22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วงรี 3">
            <a:hlinkClick r:id="rId2" action="ppaction://hlinksldjump"/>
          </p:cNvPr>
          <p:cNvSpPr/>
          <p:nvPr/>
        </p:nvSpPr>
        <p:spPr>
          <a:xfrm>
            <a:off x="1455089" y="1578333"/>
            <a:ext cx="2122998" cy="9223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บานบุรี</a:t>
            </a:r>
            <a:endParaRPr lang="th-TH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4628984" y="1560439"/>
            <a:ext cx="2122998" cy="9223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ดอก</a:t>
            </a:r>
            <a:r>
              <a:rPr lang="th-TH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3" action="ppaction://hlinksldjump"/>
              </a:rPr>
              <a:t>แพงพวย</a:t>
            </a:r>
            <a:endParaRPr lang="th-TH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1455089" y="2739223"/>
            <a:ext cx="2122998" cy="9223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4" action="ppaction://hlinksldjump"/>
              </a:rPr>
              <a:t>วาสนา</a:t>
            </a:r>
            <a:endParaRPr lang="th-TH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วงรี 7">
            <a:hlinkClick r:id="rId5" action="ppaction://hlinksldjump"/>
          </p:cNvPr>
          <p:cNvSpPr/>
          <p:nvPr/>
        </p:nvSpPr>
        <p:spPr>
          <a:xfrm>
            <a:off x="1455089" y="4075043"/>
            <a:ext cx="2122998" cy="9223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รวงผึ้ง</a:t>
            </a:r>
            <a:endParaRPr lang="th-TH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วงรี 8">
            <a:hlinkClick r:id="rId6" action="ppaction://hlinksldjump"/>
          </p:cNvPr>
          <p:cNvSpPr/>
          <p:nvPr/>
        </p:nvSpPr>
        <p:spPr>
          <a:xfrm>
            <a:off x="4628984" y="2739222"/>
            <a:ext cx="2122998" cy="9223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หางกระรอก</a:t>
            </a:r>
            <a:endParaRPr lang="th-TH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แผนผังลำดับงาน: เทปเจาะรู 4"/>
          <p:cNvSpPr/>
          <p:nvPr/>
        </p:nvSpPr>
        <p:spPr>
          <a:xfrm>
            <a:off x="3824578" y="628152"/>
            <a:ext cx="3929269" cy="83488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พืชพันธ์กล้าต่างๆ</a:t>
            </a:r>
            <a:endParaRPr lang="th-TH" sz="4000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วงรี 12">
            <a:hlinkClick r:id="rId7" action="ppaction://hlinksldjump"/>
          </p:cNvPr>
          <p:cNvSpPr/>
          <p:nvPr/>
        </p:nvSpPr>
        <p:spPr>
          <a:xfrm>
            <a:off x="7753847" y="2687536"/>
            <a:ext cx="2122998" cy="9223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พิกุล</a:t>
            </a:r>
            <a:endParaRPr lang="th-TH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วงรี 13"/>
          <p:cNvSpPr/>
          <p:nvPr/>
        </p:nvSpPr>
        <p:spPr>
          <a:xfrm>
            <a:off x="7753847" y="1578330"/>
            <a:ext cx="2122998" cy="9223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hlinkClick r:id="rId8" action="ppaction://hlinksldjump"/>
              </a:rPr>
              <a:t>ลิ้น</a:t>
            </a:r>
            <a:r>
              <a:rPr lang="th-TH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มังกร</a:t>
            </a:r>
            <a:endParaRPr lang="th-TH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วงรี 14">
            <a:hlinkClick r:id="rId9" action="ppaction://hlinksldjump"/>
          </p:cNvPr>
          <p:cNvSpPr/>
          <p:nvPr/>
        </p:nvSpPr>
        <p:spPr>
          <a:xfrm>
            <a:off x="4727713" y="4075043"/>
            <a:ext cx="2122998" cy="9223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โกสน</a:t>
            </a:r>
            <a:endParaRPr lang="th-TH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" name="วงรี 15">
            <a:hlinkClick r:id="rId10" action="ppaction://hlinksldjump"/>
          </p:cNvPr>
          <p:cNvSpPr/>
          <p:nvPr/>
        </p:nvSpPr>
        <p:spPr>
          <a:xfrm>
            <a:off x="7753847" y="4075042"/>
            <a:ext cx="2122998" cy="9223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ชบาด่าง</a:t>
            </a:r>
            <a:endParaRPr lang="th-TH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79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680372" y="2464904"/>
            <a:ext cx="11100987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800" dirty="0" smtClean="0"/>
              <a:t>                                  บานบุรีเหลือง</a:t>
            </a:r>
          </a:p>
          <a:p>
            <a:r>
              <a:rPr lang="th-TH" sz="1800" dirty="0" smtClean="0"/>
              <a:t>บานบุรี ชื่อสามัญ </a:t>
            </a:r>
            <a:r>
              <a:rPr lang="en-US" sz="1800" dirty="0" smtClean="0"/>
              <a:t>Allamanda, Common allamanda, Golden trumpet, Golden trumpet vine, Yellow bell</a:t>
            </a:r>
          </a:p>
          <a:p>
            <a:endParaRPr lang="en-US" sz="1800" dirty="0" smtClean="0"/>
          </a:p>
          <a:p>
            <a:r>
              <a:rPr lang="th-TH" sz="1800" dirty="0" smtClean="0"/>
              <a:t>บานบุรี ชื่อวิทยาศาสตร์ </a:t>
            </a:r>
            <a:r>
              <a:rPr lang="en-US" sz="1800" dirty="0" smtClean="0"/>
              <a:t>Allamanda cathartica L. </a:t>
            </a:r>
            <a:r>
              <a:rPr lang="th-TH" sz="1800" dirty="0" smtClean="0"/>
              <a:t>จัดอยู่ในวงศ์ตีนเป็ด (</a:t>
            </a:r>
            <a:r>
              <a:rPr lang="en-US" sz="1800" dirty="0" smtClean="0"/>
              <a:t>APOCYNACEAE)</a:t>
            </a:r>
          </a:p>
          <a:p>
            <a:r>
              <a:rPr lang="th-TH" sz="1800" dirty="0" smtClean="0"/>
              <a:t>ดอกบานบุรีเหลือง เป็นดอกไม้ประจำจังหวัดนราธิวาส</a:t>
            </a:r>
          </a:p>
          <a:p>
            <a:r>
              <a:rPr lang="th-TH" sz="1800" dirty="0" smtClean="0"/>
              <a:t>บานบุรี มีอยู่ด้วยหลายชนิด โดยบานบุรีสีเหลือง บานบุรีสีกุหลาบ และบานพารา จะอยู่ในสกุลเดียวกันคือ สกุล</a:t>
            </a:r>
            <a:r>
              <a:rPr lang="en-US" sz="1800" dirty="0" smtClean="0"/>
              <a:t> </a:t>
            </a:r>
            <a:r>
              <a:rPr lang="th-TH" sz="1800" dirty="0" smtClean="0"/>
              <a:t>ส่วนบานบุรีสีแสด (บ้างเรียกว่า "บานบุรีหอม") จะอยู่ในสกุล</a:t>
            </a:r>
            <a:r>
              <a:rPr lang="en-US" sz="1800" dirty="0" smtClean="0"/>
              <a:t> </a:t>
            </a:r>
            <a:r>
              <a:rPr lang="th-TH" sz="1800" dirty="0" smtClean="0"/>
              <a:t>และบานบุรีสีม่วง จะอยู่ในสกุล</a:t>
            </a:r>
            <a:r>
              <a:rPr lang="th-TH" sz="1800" dirty="0"/>
              <a:t> </a:t>
            </a:r>
            <a:r>
              <a:rPr lang="th-TH" sz="1800" dirty="0" smtClean="0"/>
              <a:t>แต่ทั้งหมดนี้จะอยู่ในวงศ์เดียวกัน คือ วงศ์ตีนเป็ด ยกเว้นบานบุรีม่วงที่จะจัดอยู่ในวงศ์แคหางค่าง</a:t>
            </a:r>
          </a:p>
          <a:p>
            <a:r>
              <a:rPr lang="th-TH" sz="1800" dirty="0" smtClean="0"/>
              <a:t>ลักษณะของบานบุรีเหลือง</a:t>
            </a:r>
          </a:p>
          <a:p>
            <a:r>
              <a:rPr lang="th-TH" sz="1800" dirty="0" smtClean="0"/>
              <a:t>ต้นบานบุรี จัดเป็นพรรณไม้พุ่มกึ่งเลื้อย หรือเป็นไม้เถาอาศัยต้นไม้อื่นเพื่อพยุงตัวขึ้นไป ลำต้นหรือเถามีลักษณะกลมเรียบและเป็นสีน้ำตาล ทุกส่วนของต้นมียางสีขาวข้น ลำต้นไม่มีขน ลำต้นมีความสูงประมาณ 2-4.5 เมตร ขยายพันธุ์ด้วยวิธีการปักชำ การตอน และการเพาะเมล็ด ชอบน้ำปานกลาง เจริญเติบโตได้ดีในดินที่ร่วนซุยหรือดินร่วนปนทราย ปลูกเลี้ยงได้ง่าย เติบโตเร็ว ทนความแล้งและดินเค็มได้ดี มักขึ้นกลางแจ้ง ชอบแสงแดดแบบเต็มวัน แต่อยู่ได้ทั้งในที่ร่มรำไรและที่มีแสงแดดจัด โดยพรรณไม้ชนิดนี้มีถิ่นกำเนิดอยู่ในประเทศบราซิลและอเมริกาเขตร้อน และจะมีอยู่ด้วยกันหลายชนิด ในแต่ละชนิดก็จะมีสีของดอกที่แตกต่างกันออกไป</a:t>
            </a:r>
            <a:endParaRPr lang="th-TH" sz="1800" dirty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235" y="768625"/>
            <a:ext cx="2417198" cy="169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6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147637" y="2292333"/>
            <a:ext cx="10000091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dirty="0" smtClean="0"/>
              <a:t>แพงพวยฝรั่ง</a:t>
            </a:r>
          </a:p>
          <a:p>
            <a:r>
              <a:rPr lang="th-TH" sz="1800" dirty="0" smtClean="0"/>
              <a:t>แพงพวย ชื่อสามัญ </a:t>
            </a:r>
            <a:r>
              <a:rPr lang="en-US" sz="1800" dirty="0" smtClean="0"/>
              <a:t>West Indian periwinkle[1], Madagascar periwinkle[2], Bringht eye, Indian periwinkle, Cape periwinkle, Pinkle-pinkle, Pink periwinkle, Vinca[4], Cayenne jasmine, Rose periwinkle, Old maid[5]</a:t>
            </a:r>
          </a:p>
          <a:p>
            <a:r>
              <a:rPr lang="th-TH" sz="1800" dirty="0" smtClean="0"/>
              <a:t>แพงพวย ชื่อวิทยาศาสตร์ </a:t>
            </a:r>
            <a:r>
              <a:rPr lang="en-US" sz="1800" dirty="0" smtClean="0"/>
              <a:t>Catharanthus roseus (L.) G.Don </a:t>
            </a:r>
            <a:r>
              <a:rPr lang="th-TH" sz="1800" dirty="0" smtClean="0"/>
              <a:t>จัดอยู่ในวงศ์ตีนเป็ด (</a:t>
            </a:r>
            <a:r>
              <a:rPr lang="en-US" sz="1800" dirty="0" smtClean="0"/>
              <a:t>APOCYNACEAE) </a:t>
            </a:r>
            <a:r>
              <a:rPr lang="th-TH" sz="1800" dirty="0" smtClean="0"/>
              <a:t>และอยู่ในวงศ์ย่อยระย่อม (</a:t>
            </a:r>
            <a:r>
              <a:rPr lang="en-US" sz="1800" dirty="0" smtClean="0"/>
              <a:t>RAUVOLFIOIDEAE)[1] (</a:t>
            </a:r>
            <a:r>
              <a:rPr lang="th-TH" sz="1800" dirty="0" smtClean="0"/>
              <a:t>เป็นคนละชนิดกับ แพงพวยน้ำ ที่มีชื่อวิทยาศาสตร์ว่า </a:t>
            </a:r>
            <a:r>
              <a:rPr lang="en-US" sz="1800" dirty="0" smtClean="0"/>
              <a:t>Ludwigia adscendens (L.) H.Hara)</a:t>
            </a:r>
          </a:p>
          <a:p>
            <a:r>
              <a:rPr lang="th-TH" sz="1800" dirty="0" smtClean="0"/>
              <a:t>สมุนไพรแพงพวยฝรั่ง มีชื่อท้องถิ่นอื่น ๆ ว่า แพงพวยบก แพงพวยฝรั่ง (กรุงเทพฯ), นมอิน (สุราษฎร์ธานี), ผักปอดบก (ภาคเหนือ), แพงพวยบก พังพวยบก แพงพวยฝรั่ง พังพวยฝรั่ง (ภาคกลาง), ฉางชุนฮวา (จีนกลาง) เป็นต้น[1],[2],[3]</a:t>
            </a:r>
          </a:p>
          <a:p>
            <a:r>
              <a:rPr lang="th-TH" sz="1800" dirty="0" smtClean="0"/>
              <a:t>ลักษณะของแพงพวยฝรั่ง</a:t>
            </a:r>
          </a:p>
          <a:p>
            <a:r>
              <a:rPr lang="th-TH" sz="1800" dirty="0" smtClean="0"/>
              <a:t>ต้นแพงพวยฝรั่ง เป็นพรรณไม้พื้นเมืองของหมู่เกาะมาดากัสการ์ มีถิ่นกำเนิดในอเมริกากลาง ในปัจจุบันพบขึ้นทั่วไปในประเทศที่มีอากาศร้อน โดยจัดเป็นไม้ล้มลุกเนื้ออ่อนพุ่มเตี้ย มีความสูงได้ประมาณ 25-120 เซนติเมตร ลำต้นช่วงบนแตกกิ่งก้านสาขามาก เปลือกลำต้นเรียบเป็นสีน้ำตาลปนเขียว มียางสีขาว ขยายพันธุ์ด้วยวิธีการเพาะเมล็ด การปักชำกิ่ง ปักชำกิ่งส่วนยอด เจริญเติบโตได้ดีในดินปนทรายระบายน้ำดี ชอบความชื้นปานกลาง ทนแล้ง และชอบแสงแดดแบบเต็มวันถึงปานกลาง เป็นพืชที่มีความทนทานต่อการเปลี่ยนแปลงของดินฟ้าอากาศ โดยเฉพาะทางแถบชายทะเลพืชชนิดนี้จะขึ้นได้งอกงามเป็นพิเศษ</a:t>
            </a:r>
            <a:endParaRPr lang="th-TH" sz="1800" dirty="0"/>
          </a:p>
        </p:txBody>
      </p:sp>
      <p:pic>
        <p:nvPicPr>
          <p:cNvPr id="2050" name="Picture 2" descr="à¹à¸à¸à¸à¸§à¸¢à¸à¸£à¸±à¹à¸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598" y="756381"/>
            <a:ext cx="2401625" cy="160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51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an Moninckx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818" y="633376"/>
            <a:ext cx="2281621" cy="185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1700613" y="3252533"/>
            <a:ext cx="66613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latin typeface="Arial" panose="020B0604020202020204" pitchFamily="34" charset="0"/>
              </a:rPr>
              <a:t>สกุลลิ้นมังกร</a:t>
            </a:r>
            <a:r>
              <a:rPr lang="th-TH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 (</a:t>
            </a:r>
            <a:r>
              <a:rPr lang="th-TH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hlinkClick r:id="rId3" tooltip="ชื่อวิทยาศาสตร์"/>
              </a:rPr>
              <a:t>ชื่อวิทยาศาสตร์</a:t>
            </a:r>
            <a:r>
              <a:rPr lang="th-TH" sz="1800" dirty="0">
                <a:latin typeface="Arial" panose="020B0604020202020204" pitchFamily="34" charset="0"/>
              </a:rPr>
              <a:t>: </a:t>
            </a:r>
            <a:r>
              <a:rPr lang="en-US" sz="1800" i="1" dirty="0">
                <a:latin typeface="Arial" panose="020B0604020202020204" pitchFamily="34" charset="0"/>
              </a:rPr>
              <a:t>Sansevieria</a:t>
            </a:r>
            <a:r>
              <a:rPr lang="en-US" sz="1800" dirty="0">
                <a:latin typeface="Arial" panose="020B0604020202020204" pitchFamily="34" charset="0"/>
              </a:rPr>
              <a:t> </a:t>
            </a:r>
            <a:r>
              <a:rPr lang="th-TH" sz="1800" dirty="0">
                <a:latin typeface="Arial" panose="020B0604020202020204" pitchFamily="34" charset="0"/>
              </a:rPr>
              <a:t>เป็นสกุลของพืชใบประดับ มีถิ่นกำเนิดในภูมิประเทศเขตร้อนแห้ง</a:t>
            </a:r>
            <a:r>
              <a:rPr lang="th-TH" sz="1800" dirty="0" smtClean="0">
                <a:latin typeface="Arial" panose="020B0604020202020204" pitchFamily="34" charset="0"/>
              </a:rPr>
              <a:t>แล้ง</a:t>
            </a:r>
            <a:r>
              <a:rPr lang="th-TH" sz="1800" dirty="0"/>
              <a:t>ลิ้นมังกรเป็นพรรณไม้ ที่มีลำต้นเป็นหัว หรือเหง้าอยู่ในดิน ลักษณะลำต้นเป็นข้อ ๆ ใบเกิดจากหัวที่โผล่ออมาพ้นดินเป็นกอ ใบยาวปลายแหลม แข็งเป็นมัน ขอบใบเรียบ โค้งงอเล็กน้อย ขอบใบมีสีเหลืองกลางใบสีเขียวอ่อน ประด้วยเส้นสีเขียวเข้ม ขนาดของใบกว้าง</a:t>
            </a:r>
            <a:r>
              <a:rPr lang="th-TH" sz="1800" dirty="0" err="1"/>
              <a:t>ปรมาณ</a:t>
            </a:r>
            <a:r>
              <a:rPr lang="th-TH" sz="1800" dirty="0"/>
              <a:t> 4-7 เซนติเมตร ยาวประมาณ 30-50 เซนติเมตร ก้านดอกประกอบด้วยกลุ่ม</a:t>
            </a:r>
            <a:r>
              <a:rPr lang="th-TH" sz="1800" dirty="0" err="1"/>
              <a:t>ดอกป็น</a:t>
            </a:r>
            <a:r>
              <a:rPr lang="th-TH" sz="1800" dirty="0"/>
              <a:t>ชั้น ๆ ลักษณะดอกมีขนาดเล็ก ออเรียงกันเป็นแนวตามชั้นของก้านดอกดอกมีสีขาวมีกลีบประมาณ 5 กลีบ นาดดอกบานเต็มที่ 2 เซนติเมตร ลักษณะขนาดใบ และสีสัน จะแตกต่างกันไปตามชนิดพันธุ์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648913" y="2486826"/>
            <a:ext cx="23503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b="1" dirty="0">
                <a:latin typeface="Arial" panose="020B0604020202020204" pitchFamily="34" charset="0"/>
              </a:rPr>
              <a:t>สกุลลิ้นมังกร</a:t>
            </a:r>
            <a:endParaRPr lang="th-TH" sz="4800" dirty="0"/>
          </a:p>
        </p:txBody>
      </p:sp>
    </p:spTree>
    <p:extLst>
      <p:ext uri="{BB962C8B-B14F-4D97-AF65-F5344CB8AC3E}">
        <p14:creationId xmlns:p14="http://schemas.microsoft.com/office/powerpoint/2010/main" val="295946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86213" y="1928307"/>
            <a:ext cx="1103262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h-TH" sz="4800" b="1" dirty="0">
              <a:solidFill>
                <a:srgbClr val="000000"/>
              </a:solidFill>
            </a:endParaRPr>
          </a:p>
          <a:p>
            <a:r>
              <a:rPr lang="th-TH" sz="1800" b="1" dirty="0">
                <a:solidFill>
                  <a:srgbClr val="000000"/>
                </a:solidFill>
              </a:rPr>
              <a:t>วาสนา</a:t>
            </a:r>
            <a:endParaRPr lang="th-TH" sz="1800" dirty="0">
              <a:solidFill>
                <a:srgbClr val="000000"/>
              </a:solidFill>
            </a:endParaRPr>
          </a:p>
          <a:p>
            <a:r>
              <a:rPr lang="th-TH" sz="1800" b="1" dirty="0" smtClean="0">
                <a:solidFill>
                  <a:srgbClr val="000000"/>
                </a:solidFill>
              </a:rPr>
              <a:t>ชื่อ</a:t>
            </a:r>
            <a:r>
              <a:rPr lang="th-TH" sz="1800" b="1" dirty="0">
                <a:solidFill>
                  <a:srgbClr val="000000"/>
                </a:solidFill>
              </a:rPr>
              <a:t>วิทยาศาสตร์ : </a:t>
            </a:r>
            <a:r>
              <a:rPr lang="en-US" sz="1800" dirty="0">
                <a:solidFill>
                  <a:srgbClr val="000000"/>
                </a:solidFill>
              </a:rPr>
              <a:t>Dracaena fragrans (L.) Ker-</a:t>
            </a:r>
            <a:r>
              <a:rPr lang="en-US" sz="1800" dirty="0" err="1">
                <a:solidFill>
                  <a:srgbClr val="000000"/>
                </a:solidFill>
              </a:rPr>
              <a:t>GawI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th-TH" sz="1800" b="1" dirty="0">
                <a:solidFill>
                  <a:srgbClr val="000000"/>
                </a:solidFill>
              </a:rPr>
              <a:t>ชื่อสามัญ : </a:t>
            </a:r>
            <a:r>
              <a:rPr lang="en-US" sz="1800" dirty="0">
                <a:solidFill>
                  <a:srgbClr val="000000"/>
                </a:solidFill>
              </a:rPr>
              <a:t>Cape of Good Hope, Dracaena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th-TH" sz="1800" b="1" dirty="0">
                <a:solidFill>
                  <a:srgbClr val="000000"/>
                </a:solidFill>
              </a:rPr>
              <a:t>ชื่ออื่น :</a:t>
            </a:r>
            <a:r>
              <a:rPr lang="th-TH" sz="1800" dirty="0">
                <a:solidFill>
                  <a:srgbClr val="000000"/>
                </a:solidFill>
              </a:rPr>
              <a:t> ประเดหวี มังกรหยก (กรุงเทพฯ)</a:t>
            </a:r>
            <a:br>
              <a:rPr lang="th-TH" sz="1800" dirty="0">
                <a:solidFill>
                  <a:srgbClr val="000000"/>
                </a:solidFill>
              </a:rPr>
            </a:br>
            <a:r>
              <a:rPr lang="th-TH" sz="1800" b="1" dirty="0">
                <a:solidFill>
                  <a:srgbClr val="000000"/>
                </a:solidFill>
              </a:rPr>
              <a:t>วงศ์ : </a:t>
            </a:r>
            <a:r>
              <a:rPr lang="en-US" sz="1800" dirty="0">
                <a:solidFill>
                  <a:srgbClr val="000000"/>
                </a:solidFill>
              </a:rPr>
              <a:t>AGAVACEAE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th-TH" sz="1800" b="1" dirty="0">
                <a:solidFill>
                  <a:srgbClr val="000000"/>
                </a:solidFill>
              </a:rPr>
              <a:t>ถิ่นกำเนิด :</a:t>
            </a:r>
            <a:r>
              <a:rPr lang="th-TH" sz="1800" dirty="0">
                <a:solidFill>
                  <a:srgbClr val="000000"/>
                </a:solidFill>
              </a:rPr>
              <a:t> เอธิโอเปีย ไนจีเรีย กินี﻿</a:t>
            </a:r>
            <a:r>
              <a:rPr lang="th-TH" sz="1800" dirty="0"/>
              <a:t/>
            </a:r>
            <a:br>
              <a:rPr lang="th-TH" sz="1800" dirty="0"/>
            </a:br>
            <a:r>
              <a:rPr lang="th-TH" sz="1800" b="1" dirty="0">
                <a:solidFill>
                  <a:srgbClr val="000000"/>
                </a:solidFill>
              </a:rPr>
              <a:t>ดูการออกดอก </a:t>
            </a:r>
            <a:r>
              <a:rPr lang="th-TH" sz="1800" dirty="0">
                <a:solidFill>
                  <a:srgbClr val="000000"/>
                </a:solidFill>
              </a:rPr>
              <a:t>:  ช่วงฤดูหนาว ประมาณเดือน พ.ย. - ม.ค.</a:t>
            </a:r>
            <a:br>
              <a:rPr lang="th-TH" sz="1800" dirty="0">
                <a:solidFill>
                  <a:srgbClr val="000000"/>
                </a:solidFill>
              </a:rPr>
            </a:br>
            <a:r>
              <a:rPr lang="th-TH" sz="1800" b="1" dirty="0">
                <a:solidFill>
                  <a:srgbClr val="000000"/>
                </a:solidFill>
              </a:rPr>
              <a:t>เวลาที่ดอกหอม</a:t>
            </a:r>
            <a:r>
              <a:rPr lang="th-TH" sz="1800" dirty="0">
                <a:solidFill>
                  <a:srgbClr val="000000"/>
                </a:solidFill>
              </a:rPr>
              <a:t>  :  ช่วงเย็นถึงมืด หรือช่วงที่มีอากาศเย็น</a:t>
            </a:r>
            <a:r>
              <a:rPr lang="th-TH" sz="1800" dirty="0"/>
              <a:t/>
            </a:r>
            <a:br>
              <a:rPr lang="th-TH" sz="1800" dirty="0"/>
            </a:br>
            <a:r>
              <a:rPr lang="th-TH" sz="1800" b="1" dirty="0"/>
              <a:t>วิธีการปลูก</a:t>
            </a:r>
            <a:endParaRPr lang="th-TH" sz="1800" dirty="0"/>
          </a:p>
          <a:p>
            <a:r>
              <a:rPr lang="th-TH" sz="1800" dirty="0"/>
              <a:t>การปลูกต้นวาสนา มี 2 วิธี ดังนี้</a:t>
            </a:r>
          </a:p>
          <a:p>
            <a:r>
              <a:rPr lang="th-TH" sz="1800" dirty="0"/>
              <a:t> </a:t>
            </a:r>
            <a:r>
              <a:rPr lang="th-TH" sz="1800" b="1" dirty="0" smtClean="0"/>
              <a:t>1</a:t>
            </a:r>
            <a:r>
              <a:rPr lang="th-TH" sz="1800" b="1" dirty="0"/>
              <a:t>. การปลูกในแปลงปลูกเพื่อประดับบริเวณบ้านและสวน</a:t>
            </a:r>
            <a:r>
              <a:rPr lang="th-TH" sz="1800" dirty="0"/>
              <a:t> ขนาดหลุมปลูก 30 </a:t>
            </a:r>
            <a:r>
              <a:rPr lang="en-US" sz="1800" dirty="0"/>
              <a:t>x 30 x 30 </a:t>
            </a:r>
            <a:r>
              <a:rPr lang="th-TH" sz="1800" dirty="0"/>
              <a:t>เซนติเมตร ใช้ปุ๋ยคอกหรือปุ๋ยหมัก : ดินร่วน อัตรา 1 : 2 ผสมดินปลูก</a:t>
            </a:r>
          </a:p>
          <a:p>
            <a:r>
              <a:rPr lang="th-TH" sz="1800" b="1" dirty="0" smtClean="0"/>
              <a:t>2</a:t>
            </a:r>
            <a:r>
              <a:rPr lang="th-TH" sz="1800" b="1" dirty="0"/>
              <a:t>. การปลูกในกระถางเพื่อประดับภายนอกอาคาร</a:t>
            </a:r>
            <a:r>
              <a:rPr lang="th-TH" sz="1800" dirty="0"/>
              <a:t> ควรใช้กระถางทรงสูงขนาด 10- 18 นิ้ว ใช้ปุ๋ยคอกหรือปุ๋ยหมัก : แกลบผุ :ดินร่วนอัตรา 1:1:1 ผสมดินปลูกควรเปลี่ยนกระถาง 1-2 ปี/ครั้ง หรือแล้วแต่ความเหมาะสม เช่น การขยายตัวของราก เมื่อรากแน่นเกินไปก็ควรจะเปลี่ยนกระถาง หรือ เพื่อเปลี่ยนดินปลูกใหม่ทดแทนดินเดิมที่เสื่อมสภาพไป</a:t>
            </a:r>
          </a:p>
          <a:p>
            <a:r>
              <a:rPr lang="th-TH" sz="1800" dirty="0"/>
              <a:t/>
            </a:r>
            <a:br>
              <a:rPr lang="th-TH" sz="1800" dirty="0"/>
            </a:br>
            <a:r>
              <a:rPr lang="th-TH" sz="1800" dirty="0"/>
              <a:t/>
            </a:r>
            <a:br>
              <a:rPr lang="th-TH" sz="1800" dirty="0"/>
            </a:br>
            <a:endParaRPr lang="th-TH" sz="1800" dirty="0"/>
          </a:p>
        </p:txBody>
      </p:sp>
      <p:sp>
        <p:nvSpPr>
          <p:cNvPr id="3" name="กล่องข้อความ 2"/>
          <p:cNvSpPr txBox="1"/>
          <p:nvPr/>
        </p:nvSpPr>
        <p:spPr>
          <a:xfrm>
            <a:off x="4067796" y="2162086"/>
            <a:ext cx="2657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 smtClean="0"/>
              <a:t>วาสนา</a:t>
            </a:r>
            <a:endParaRPr lang="th-TH" sz="4800" dirty="0"/>
          </a:p>
        </p:txBody>
      </p:sp>
      <p:pic>
        <p:nvPicPr>
          <p:cNvPr id="2050" name="Picture 2" descr="http://1.bp.blogspot.com/-aTb3X7i-XpA/VIG2Cv_HfaI/AAAAAAAAADI/35XeMJrKkB8/s1600/10389354_299908943533098_4997528358856924834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071" y="829194"/>
            <a:ext cx="1108461" cy="147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58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3584877"/>
              </p:ext>
            </p:extLst>
          </p:nvPr>
        </p:nvGraphicFramePr>
        <p:xfrm>
          <a:off x="1059946" y="2444830"/>
          <a:ext cx="9459927" cy="1378558"/>
        </p:xfrm>
        <a:graphic>
          <a:graphicData uri="http://schemas.openxmlformats.org/drawingml/2006/table">
            <a:tbl>
              <a:tblPr/>
              <a:tblGrid>
                <a:gridCol w="967599"/>
                <a:gridCol w="8492328"/>
              </a:tblGrid>
              <a:tr h="281278">
                <a:tc>
                  <a:txBody>
                    <a:bodyPr/>
                    <a:lstStyle/>
                    <a:p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ชื่อสมุนไพร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หางกระรอก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8626">
                <a:tc>
                  <a:txBody>
                    <a:bodyPr/>
                    <a:lstStyle/>
                    <a:p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ชื่ออื่นๆ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ว่านเสลดพังพอน ดอกหางเสือ หางเห็น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8626">
                <a:tc>
                  <a:txBody>
                    <a:bodyPr/>
                    <a:lstStyle/>
                    <a:p>
                      <a:r>
                        <a:rPr lang="th-TH" sz="1800" b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ชื่อวิทยาศาสตร์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Uraria</a:t>
                      </a:r>
                      <a:r>
                        <a:rPr lang="en-US" sz="1800" i="1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en-US" sz="1800" i="1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acaulis</a:t>
                      </a:r>
                      <a:r>
                        <a:rPr lang="en-US" sz="1800" i="1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 </a:t>
                      </a:r>
                      <a:r>
                        <a:rPr lang="en-US" sz="180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Schindl</a:t>
                      </a:r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8626">
                <a:tc>
                  <a:txBody>
                    <a:bodyPr/>
                    <a:lstStyle/>
                    <a:p>
                      <a:endParaRPr lang="th-TH" sz="18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800" i="1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8626">
                <a:tc>
                  <a:txBody>
                    <a:bodyPr/>
                    <a:lstStyle/>
                    <a:p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ชื่อวงศ์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+mn-cs"/>
                        </a:rPr>
                        <a:t>Leguminosae-Papilionoideae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697907" y="3756610"/>
            <a:ext cx="109243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solidFill>
                  <a:srgbClr val="000000"/>
                </a:solidFill>
                <a:latin typeface="Tahoma" panose="020B0604030504040204" pitchFamily="34" charset="0"/>
              </a:rPr>
              <a:t>ลักษณะทางพฤกษศาสตร์</a:t>
            </a:r>
            <a:r>
              <a:rPr lang="th-TH" sz="1800" dirty="0">
                <a:solidFill>
                  <a:srgbClr val="000000"/>
                </a:solidFill>
                <a:latin typeface="Tahoma" panose="020B0604030504040204" pitchFamily="34" charset="0"/>
              </a:rPr>
              <a:t/>
            </a:r>
            <a:br>
              <a:rPr lang="th-TH" sz="180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th-TH" sz="1800" dirty="0">
                <a:solidFill>
                  <a:srgbClr val="000000"/>
                </a:solidFill>
                <a:latin typeface="Tahoma" panose="020B0604030504040204" pitchFamily="34" charset="0"/>
              </a:rPr>
              <a:t>             </a:t>
            </a:r>
            <a:r>
              <a:rPr lang="th-TH" sz="1800" b="1" dirty="0">
                <a:solidFill>
                  <a:srgbClr val="000000"/>
                </a:solidFill>
                <a:latin typeface="Tahoma" panose="020B0604030504040204" pitchFamily="34" charset="0"/>
              </a:rPr>
              <a:t>ไม้พุ่มล้มลุก</a:t>
            </a:r>
            <a:r>
              <a:rPr lang="th-TH" sz="1800" dirty="0">
                <a:solidFill>
                  <a:srgbClr val="000000"/>
                </a:solidFill>
                <a:latin typeface="Tahoma" panose="020B0604030504040204" pitchFamily="34" charset="0"/>
              </a:rPr>
              <a:t>ขนาดย่อม สูง 10-25 เมตร </a:t>
            </a:r>
            <a:r>
              <a:rPr lang="th-TH" sz="1800" b="1" dirty="0">
                <a:solidFill>
                  <a:srgbClr val="000000"/>
                </a:solidFill>
                <a:latin typeface="Tahoma" panose="020B0604030504040204" pitchFamily="34" charset="0"/>
              </a:rPr>
              <a:t>ลำต้น</a:t>
            </a:r>
            <a:r>
              <a:rPr lang="th-TH" sz="1800" dirty="0">
                <a:solidFill>
                  <a:srgbClr val="000000"/>
                </a:solidFill>
                <a:latin typeface="Tahoma" panose="020B0604030504040204" pitchFamily="34" charset="0"/>
              </a:rPr>
              <a:t>สั้นมากหรือไม่ชัดเจน มีขนหยาบแข็งหนาแน่น รากมีไหล </a:t>
            </a:r>
            <a:r>
              <a:rPr lang="th-TH" sz="1800" b="1" dirty="0">
                <a:solidFill>
                  <a:srgbClr val="000000"/>
                </a:solidFill>
                <a:latin typeface="Tahoma" panose="020B0604030504040204" pitchFamily="34" charset="0"/>
              </a:rPr>
              <a:t>ใบ</a:t>
            </a:r>
            <a:r>
              <a:rPr lang="th-TH" sz="1800" dirty="0">
                <a:solidFill>
                  <a:srgbClr val="000000"/>
                </a:solidFill>
                <a:latin typeface="Tahoma" panose="020B0604030504040204" pitchFamily="34" charset="0"/>
              </a:rPr>
              <a:t>ประกอบมี 1 ใบย่อย เรียงเวียน รูปไข่กว้างหรือเกือบกลม กว้าง 3-4.5 เซนติเมตร ยาว 3.5-5 เซนติเมตร ปลายมน มีติ่งหนาม โคนรูปหัวใจ ขอบเรียบ แผ่นใบกึ่งหนาคล้ายแผ่นหนัง มีขนหยาบแข็งทั้งสองด้าน เส้นแขนงใบข้างละ 5-6 เส้น มีขนหยาบแข็ง ก้านช่อใบยาวเท่าหรือยาวมากกว่าแผ่นใบ ก้านใบย่อยยาวประมาณ 5 มิลลิเมตร </a:t>
            </a:r>
            <a:r>
              <a:rPr lang="th-TH" sz="1800" b="1" dirty="0">
                <a:solidFill>
                  <a:srgbClr val="000000"/>
                </a:solidFill>
                <a:latin typeface="Tahoma" panose="020B0604030504040204" pitchFamily="34" charset="0"/>
              </a:rPr>
              <a:t>หูใบ</a:t>
            </a:r>
            <a:r>
              <a:rPr lang="th-TH" sz="1800" dirty="0">
                <a:solidFill>
                  <a:srgbClr val="000000"/>
                </a:solidFill>
                <a:latin typeface="Tahoma" panose="020B0604030504040204" pitchFamily="34" charset="0"/>
              </a:rPr>
              <a:t>รูปสามเหลี่ยม ยาว 1-1.5 เซนติเมตร ปลายเรียวแหลม ติดทน หูใบย่อยยาว 4-5 มิลลิเมตร </a:t>
            </a:r>
            <a:r>
              <a:rPr lang="th-TH" sz="1800" b="1" dirty="0">
                <a:solidFill>
                  <a:srgbClr val="000000"/>
                </a:solidFill>
                <a:latin typeface="Tahoma" panose="020B0604030504040204" pitchFamily="34" charset="0"/>
              </a:rPr>
              <a:t>ช่อดอก</a:t>
            </a:r>
            <a:r>
              <a:rPr lang="th-TH" sz="1800" dirty="0">
                <a:solidFill>
                  <a:srgbClr val="000000"/>
                </a:solidFill>
                <a:latin typeface="Tahoma" panose="020B0604030504040204" pitchFamily="34" charset="0"/>
              </a:rPr>
              <a:t>แบบช่อกระจะ ออกที่ปลายยอด ช่อแน่น รูปทรงกระบอก กว้าง 2-3 เซนติเมตร ยาว 3-15 เซนติเมตร ปกคลุมด้วยขนหยาบแข็ง ก้านดอกย่อยยาว 1-2 มิลลิเมตร เมื่อเป็นผลยาวประมาณ 1.5 เซนติเมตร ใบประดับสีชมพู รูปไข่แกมรูปใบหอก กว้าง 4-5 มิลลิเมตร ยาว 1.2-1.5 เซนติเมตร ปลายเรียวแหลม มีขนแข็งยาวหนาแน่น กลีบเลี้ยงโคนเชื่อมติดกันเป็นหลอดยาวประมาณ 1 มิลลิเมตร ปลายแยกเป็น 5 แฉก ขนาดไม่เท่ากัน มีขนแข็ง แฉกล่างยาวกว่าแฉกบน กลีบดอก 5 กลีบสีชมพู ยาว 5-6 มิลลิเมตร ร่วงเร็ว กลีบกลางรูปหัวใจกลับ กว้างประมาณ 4 มิลลิเมตร กลีบคู่ข้างมีติ่ง กว้างประมาณ 1.5 มิลลิเมตร กลีบคู่ล่างมีติ่ง กว้าง 1-4 มิลลิเมตร มีก้านกลีบยาว รังไข่อยู่เหนือวงกลีบ มี 1 ช่อง มี</a:t>
            </a:r>
            <a:r>
              <a:rPr lang="th-TH" sz="1800" dirty="0" err="1">
                <a:solidFill>
                  <a:srgbClr val="000000"/>
                </a:solidFill>
                <a:latin typeface="Tahoma" panose="020B0604030504040204" pitchFamily="34" charset="0"/>
              </a:rPr>
              <a:t>ออวุล</a:t>
            </a:r>
            <a:r>
              <a:rPr lang="th-TH" sz="1800" dirty="0">
                <a:solidFill>
                  <a:srgbClr val="000000"/>
                </a:solidFill>
                <a:latin typeface="Tahoma" panose="020B0604030504040204" pitchFamily="34" charset="0"/>
              </a:rPr>
              <a:t> 2 เม็ด ฝักมีกลีบเลี้ยงติดคงทน    พบตามป่าเบญจพรรณ ป่าเต็งรัง ป่าดงดิบเขาทั่วไป ขยายพันธุ์ด้วยเมล็ด ออกดอกออกผลราวเดือนกุมภาพันธ์ ถึงกรกฎาคม</a:t>
            </a:r>
            <a:r>
              <a:rPr lang="th-TH" sz="1800" dirty="0"/>
              <a:t/>
            </a:r>
            <a:br>
              <a:rPr lang="th-TH" sz="1800" dirty="0"/>
            </a:br>
            <a:endParaRPr lang="th-TH" sz="1800" dirty="0"/>
          </a:p>
        </p:txBody>
      </p:sp>
      <p:sp>
        <p:nvSpPr>
          <p:cNvPr id="2" name="กล่องข้อความ 1"/>
          <p:cNvSpPr txBox="1"/>
          <p:nvPr/>
        </p:nvSpPr>
        <p:spPr>
          <a:xfrm>
            <a:off x="4651760" y="1783868"/>
            <a:ext cx="301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 smtClean="0"/>
              <a:t>หางกระรอก</a:t>
            </a:r>
            <a:endParaRPr lang="th-TH" sz="4800" dirty="0"/>
          </a:p>
        </p:txBody>
      </p:sp>
      <p:pic>
        <p:nvPicPr>
          <p:cNvPr id="1026" name="Picture 2" descr="http://www.phargarden.com/images/thumbnail/12938937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548" y="768812"/>
            <a:ext cx="1604117" cy="160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16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099558" y="2582679"/>
            <a:ext cx="84631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rgbClr val="222222"/>
                </a:solidFill>
                <a:latin typeface="Arial" panose="020B0604020202020204" pitchFamily="34" charset="0"/>
              </a:rPr>
              <a:t>พิกุล</a:t>
            </a:r>
            <a:r>
              <a:rPr lang="th-TH" sz="48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</a:p>
          <a:p>
            <a:r>
              <a:rPr lang="th-TH" sz="18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พิกุล</a:t>
            </a:r>
            <a:r>
              <a:rPr lang="th-TH" sz="1800" dirty="0">
                <a:solidFill>
                  <a:srgbClr val="222222"/>
                </a:solidFill>
                <a:latin typeface="Arial" panose="020B0604020202020204" pitchFamily="34" charset="0"/>
              </a:rPr>
              <a:t> (</a:t>
            </a:r>
            <a:r>
              <a:rPr lang="th-TH" sz="1800" dirty="0">
                <a:solidFill>
                  <a:srgbClr val="0B0080"/>
                </a:solidFill>
                <a:latin typeface="Arial" panose="020B0604020202020204" pitchFamily="34" charset="0"/>
                <a:hlinkClick r:id="rId2" tooltip="ชื่อวิทยาศาสตร์"/>
              </a:rPr>
              <a:t>ชื่อวิทยาศาสตร์</a:t>
            </a:r>
            <a:r>
              <a:rPr lang="th-TH" sz="1800" dirty="0">
                <a:solidFill>
                  <a:srgbClr val="222222"/>
                </a:solidFill>
                <a:latin typeface="Arial" panose="020B0604020202020204" pitchFamily="34" charset="0"/>
              </a:rPr>
              <a:t>: </a:t>
            </a:r>
            <a:r>
              <a:rPr lang="en-US" sz="1800" i="1" dirty="0">
                <a:solidFill>
                  <a:srgbClr val="222222"/>
                </a:solidFill>
                <a:latin typeface="Arial" panose="020B0604020202020204" pitchFamily="34" charset="0"/>
              </a:rPr>
              <a:t>Mimusops elengi</a:t>
            </a:r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</a:rPr>
              <a:t>) </a:t>
            </a:r>
            <a:r>
              <a:rPr lang="th-TH" sz="1800" dirty="0">
                <a:solidFill>
                  <a:srgbClr val="222222"/>
                </a:solidFill>
                <a:latin typeface="Arial" panose="020B0604020202020204" pitchFamily="34" charset="0"/>
              </a:rPr>
              <a:t>เป็นไม้ยืนต้น มีดอกหอม สีขาว มีชื่อพื้นเมืองอื่น ๆ คือ แก้ว (เชียงใหม่) ซางดง (ลำปาง) ตันหยง (นราธิวาส</a:t>
            </a:r>
            <a:r>
              <a:rPr lang="th-TH" sz="1800" dirty="0" smtClean="0">
                <a:solidFill>
                  <a:srgbClr val="222222"/>
                </a:solidFill>
                <a:latin typeface="Arial" panose="020B0604020202020204" pitchFamily="34" charset="0"/>
              </a:rPr>
              <a:t>)</a:t>
            </a:r>
            <a:r>
              <a:rPr lang="th-TH" sz="1800" dirty="0"/>
              <a:t> </a:t>
            </a:r>
            <a:r>
              <a:rPr lang="th-TH" sz="1800" dirty="0" err="1"/>
              <a:t>นพิ</a:t>
            </a:r>
            <a:r>
              <a:rPr lang="th-TH" sz="1800" dirty="0"/>
              <a:t>กุลเป็น</a:t>
            </a:r>
            <a:r>
              <a:rPr lang="th-TH" sz="1800" dirty="0">
                <a:hlinkClick r:id="rId3" tooltip="รายชื่อพันธุ์ไม้มงคลพระราชทานประจำจังหวัด"/>
              </a:rPr>
              <a:t>พันธุ์ไม้มงคลพระราชทาน</a:t>
            </a:r>
            <a:r>
              <a:rPr lang="th-TH" sz="1800" dirty="0"/>
              <a:t>ประจำ</a:t>
            </a:r>
            <a:r>
              <a:rPr lang="th-TH" sz="1800" dirty="0">
                <a:hlinkClick r:id="rId4" tooltip="จังหวัดลพบุรี"/>
              </a:rPr>
              <a:t>จังหวัดลพบุรี</a:t>
            </a:r>
            <a:r>
              <a:rPr lang="th-TH" sz="1800" dirty="0"/>
              <a:t> และเป็นต้นไม้ประจำ</a:t>
            </a:r>
            <a:r>
              <a:rPr lang="th-TH" sz="1800" dirty="0">
                <a:hlinkClick r:id="rId5" tooltip="เขตมีนบุรี"/>
              </a:rPr>
              <a:t>เขต</a:t>
            </a:r>
            <a:r>
              <a:rPr lang="th-TH" sz="1800" dirty="0" err="1">
                <a:hlinkClick r:id="rId5" tooltip="เขตมีนบุรี"/>
              </a:rPr>
              <a:t>มีนบุรี</a:t>
            </a:r>
            <a:r>
              <a:rPr lang="th-TH" sz="1800" dirty="0"/>
              <a:t> ในกรุงเทพมหานคร</a:t>
            </a:r>
            <a:r>
              <a:rPr lang="th-TH" sz="1800" baseline="30000" dirty="0">
                <a:hlinkClick r:id="rId6"/>
              </a:rPr>
              <a:t>[1]</a:t>
            </a:r>
            <a:r>
              <a:rPr lang="th-TH" sz="1800" dirty="0"/>
              <a:t> ส่วนดอกพิกุลเป็นดอกไม้ประจำ</a:t>
            </a:r>
            <a:r>
              <a:rPr lang="th-TH" sz="1800" dirty="0">
                <a:hlinkClick r:id="rId7" tooltip="จังหวัดกำแพงเพชร"/>
              </a:rPr>
              <a:t>จังหวัดกำแพงเพชร</a:t>
            </a:r>
            <a:r>
              <a:rPr lang="th-TH" sz="1800" dirty="0"/>
              <a:t> </a:t>
            </a:r>
            <a:r>
              <a:rPr lang="th-TH" sz="1800" dirty="0">
                <a:hlinkClick r:id="rId8" tooltip="จังหวัดยะลา"/>
              </a:rPr>
              <a:t>จังหวัดยะลา</a:t>
            </a:r>
            <a:r>
              <a:rPr lang="th-TH" sz="1800" dirty="0"/>
              <a:t> และจังหวัดลพบุรี และเป็นดอกไม้ประจำ</a:t>
            </a:r>
            <a:r>
              <a:rPr lang="th-TH" sz="1800" dirty="0">
                <a:hlinkClick r:id="rId9" tooltip="โรงเรียนราชินี"/>
              </a:rPr>
              <a:t>โรงเรียนราชินี</a:t>
            </a:r>
            <a:r>
              <a:rPr lang="th-TH" sz="1800" dirty="0"/>
              <a:t> </a:t>
            </a:r>
            <a:r>
              <a:rPr lang="th-TH" sz="1800" dirty="0">
                <a:hlinkClick r:id="rId10" tooltip="โรงเรียนราชินีบน"/>
              </a:rPr>
              <a:t>โรงเรียนราชินีบน</a:t>
            </a:r>
            <a:r>
              <a:rPr lang="th-TH" sz="1800" dirty="0"/>
              <a:t> </a:t>
            </a:r>
            <a:r>
              <a:rPr lang="th-TH" sz="1800" dirty="0">
                <a:hlinkClick r:id="rId11" tooltip="โรงเรียนสตรีวิทยา 2"/>
              </a:rPr>
              <a:t>โรงเรียนสตรีวิทยา 2</a:t>
            </a:r>
            <a:r>
              <a:rPr lang="th-TH" sz="1800" dirty="0"/>
              <a:t> </a:t>
            </a:r>
            <a:r>
              <a:rPr lang="th-TH" sz="1800" dirty="0">
                <a:hlinkClick r:id="rId12" tooltip="โรงเรียนนวมินทราชินูทิศ สตรีวิทยา๒ (ไม่มีหน้า)"/>
              </a:rPr>
              <a:t>โรง</a:t>
            </a:r>
            <a:r>
              <a:rPr lang="th-TH" sz="1800" dirty="0" err="1">
                <a:hlinkClick r:id="rId12" tooltip="โรงเรียนนวมินทราชินูทิศ สตรีวิทยา๒ (ไม่มีหน้า)"/>
              </a:rPr>
              <a:t>เรียนนว</a:t>
            </a:r>
            <a:r>
              <a:rPr lang="th-TH" sz="1800" dirty="0">
                <a:hlinkClick r:id="rId12" tooltip="โรงเรียนนวมินทราชินูทิศ สตรีวิทยา๒ (ไม่มีหน้า)"/>
              </a:rPr>
              <a:t>มินท</a:t>
            </a:r>
            <a:r>
              <a:rPr lang="th-TH" sz="1800" dirty="0" err="1">
                <a:hlinkClick r:id="rId12" tooltip="โรงเรียนนวมินทราชินูทิศ สตรีวิทยา๒ (ไม่มีหน้า)"/>
              </a:rPr>
              <a:t>ราชินู</a:t>
            </a:r>
            <a:r>
              <a:rPr lang="th-TH" sz="1800" dirty="0">
                <a:hlinkClick r:id="rId12" tooltip="โรงเรียนนวมินทราชินูทิศ สตรีวิทยา๒ (ไม่มีหน้า)"/>
              </a:rPr>
              <a:t>ทิศ สตรีวิทยา๒</a:t>
            </a:r>
            <a:r>
              <a:rPr lang="th-TH" sz="1800" dirty="0"/>
              <a:t> </a:t>
            </a:r>
            <a:r>
              <a:rPr lang="th-TH" sz="1800" dirty="0">
                <a:hlinkClick r:id="rId13" tooltip="โรงเรียนวัดราชโอรส"/>
              </a:rPr>
              <a:t>โรงเรียนวัดราชโอรส</a:t>
            </a:r>
            <a:r>
              <a:rPr lang="th-TH" sz="1800" dirty="0"/>
              <a:t> </a:t>
            </a:r>
            <a:r>
              <a:rPr lang="th-TH" sz="1800" dirty="0">
                <a:hlinkClick r:id="rId14" tooltip="โรงเรียนสกลราชวิทยานุกูล"/>
              </a:rPr>
              <a:t>โรงเรียนสกลราชวิทยานุ</a:t>
            </a:r>
            <a:r>
              <a:rPr lang="th-TH" sz="1800" dirty="0" err="1">
                <a:hlinkClick r:id="rId14" tooltip="โรงเรียนสกลราชวิทยานุกูล"/>
              </a:rPr>
              <a:t>กูล</a:t>
            </a:r>
            <a:r>
              <a:rPr lang="th-TH" sz="1800" dirty="0"/>
              <a:t> </a:t>
            </a:r>
            <a:r>
              <a:rPr lang="th-TH" sz="1800" dirty="0">
                <a:hlinkClick r:id="rId15" tooltip="โรงเรียนบรรหารแจ่มใสวิทยา 3"/>
              </a:rPr>
              <a:t>โรงเรียนบรรหารแจ่มใสวิทยา 3</a:t>
            </a:r>
            <a:r>
              <a:rPr lang="th-TH" sz="1800" dirty="0"/>
              <a:t> และ </a:t>
            </a:r>
            <a:r>
              <a:rPr lang="th-TH" sz="1800" dirty="0">
                <a:hlinkClick r:id="rId16" tooltip="มหาวิทยาลัยนราธิวาสราชนครินทร์"/>
              </a:rPr>
              <a:t>มหาวิทยาลัยนราธิวาสราช</a:t>
            </a:r>
            <a:r>
              <a:rPr lang="th-TH" sz="1800" dirty="0" smtClean="0">
                <a:hlinkClick r:id="rId16" tooltip="มหาวิทยาลัยนราธิวาสราชนครินทร์"/>
              </a:rPr>
              <a:t>นครินทร์</a:t>
            </a:r>
            <a:r>
              <a:rPr lang="th-TH" sz="1800" dirty="0"/>
              <a:t>การปลูกเลี้ยง[</a:t>
            </a:r>
            <a:r>
              <a:rPr lang="th-TH" sz="1800" dirty="0">
                <a:hlinkClick r:id="rId17" tooltip="แก้ไขส่วน: การปลูกเลี้ยง"/>
              </a:rPr>
              <a:t>แก้</a:t>
            </a:r>
            <a:r>
              <a:rPr lang="th-TH" sz="1800" dirty="0"/>
              <a:t>]</a:t>
            </a:r>
          </a:p>
          <a:p>
            <a:r>
              <a:rPr lang="th-TH" sz="1800" dirty="0"/>
              <a:t>ปลูกได้ในดินทุกชนิด กลางแจ้ง ต้องการน้ำและความชื้นปานกลาง เจริญได้ดีในดินทุกชนิด ชอบแดดจัด ทนต่อสภาพต่าง ๆ ได้ดี ขึ้นประปรายในป่าดิบทางภาคใต้ ภาคกลาง และภาคตะวันออก ขยายพันธุ์โดยการเพาะเมล็ด ปัจจุบันมีการเพาะปลูกจำหน่ายเป็นจำนวนมาก</a:t>
            </a:r>
          </a:p>
          <a:p>
            <a:endParaRPr lang="th-TH" sz="1800" dirty="0"/>
          </a:p>
        </p:txBody>
      </p:sp>
      <p:pic>
        <p:nvPicPr>
          <p:cNvPr id="2055" name="Picture 7" descr="à¸à¸¥à¸à¸²à¸£à¸à¹à¸à¸«à¸²à¸£à¸¹à¸à¸ à¸²à¸à¸ªà¸³à¸«à¸£à¸±à¸ à¸à¸´à¸à¸¸à¸¥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130718" y="692298"/>
            <a:ext cx="2657238" cy="199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17846" y="2610683"/>
            <a:ext cx="1091297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solidFill>
                  <a:srgbClr val="666666"/>
                </a:solidFill>
                <a:latin typeface="Open Sans"/>
              </a:rPr>
              <a:t>ต้นรวงผึ้ง</a:t>
            </a:r>
            <a:r>
              <a:rPr lang="th-TH" sz="1800" dirty="0">
                <a:solidFill>
                  <a:srgbClr val="666666"/>
                </a:solidFill>
                <a:latin typeface="Open Sans"/>
              </a:rPr>
              <a:t> มีชื่อเรียกอื่นๆ ทางเหนือ เรียก </a:t>
            </a:r>
            <a:r>
              <a:rPr lang="th-TH" sz="1800" b="1" dirty="0">
                <a:solidFill>
                  <a:srgbClr val="666666"/>
                </a:solidFill>
                <a:latin typeface="Open Sans"/>
              </a:rPr>
              <a:t>ดอกน้ำผึ้ง</a:t>
            </a:r>
            <a:r>
              <a:rPr lang="th-TH" sz="1800" dirty="0">
                <a:solidFill>
                  <a:srgbClr val="666666"/>
                </a:solidFill>
                <a:latin typeface="Open Sans"/>
              </a:rPr>
              <a:t> กรุงเทพฯ เรียก </a:t>
            </a:r>
            <a:r>
              <a:rPr lang="th-TH" sz="1800" b="1" dirty="0">
                <a:solidFill>
                  <a:srgbClr val="666666"/>
                </a:solidFill>
                <a:latin typeface="Open Sans"/>
              </a:rPr>
              <a:t>สายน้ำผึ้ง</a:t>
            </a:r>
            <a:r>
              <a:rPr lang="th-TH" sz="1800" dirty="0">
                <a:solidFill>
                  <a:srgbClr val="666666"/>
                </a:solidFill>
                <a:latin typeface="Open Sans"/>
              </a:rPr>
              <a:t> มีชื่อสามัญว่า </a:t>
            </a:r>
            <a:r>
              <a:rPr lang="en-US" sz="1800" dirty="0">
                <a:solidFill>
                  <a:srgbClr val="666666"/>
                </a:solidFill>
                <a:latin typeface="Open Sans"/>
              </a:rPr>
              <a:t>Yellow Star </a:t>
            </a:r>
            <a:r>
              <a:rPr lang="th-TH" sz="1800" dirty="0">
                <a:solidFill>
                  <a:srgbClr val="666666"/>
                </a:solidFill>
                <a:latin typeface="Open Sans"/>
              </a:rPr>
              <a:t>อยู่ในวงศ์ </a:t>
            </a:r>
            <a:r>
              <a:rPr lang="en-US" sz="1800" dirty="0">
                <a:solidFill>
                  <a:srgbClr val="666666"/>
                </a:solidFill>
                <a:latin typeface="Open Sans"/>
              </a:rPr>
              <a:t>Tiliaceae </a:t>
            </a:r>
            <a:r>
              <a:rPr lang="th-TH" sz="1800" dirty="0">
                <a:solidFill>
                  <a:srgbClr val="666666"/>
                </a:solidFill>
                <a:latin typeface="Open Sans"/>
              </a:rPr>
              <a:t>มีชื่อวิทยาศาสตร์ </a:t>
            </a:r>
            <a:r>
              <a:rPr lang="en-US" sz="1800" dirty="0">
                <a:solidFill>
                  <a:srgbClr val="666666"/>
                </a:solidFill>
                <a:latin typeface="Open Sans"/>
              </a:rPr>
              <a:t>Schoutenia glomerata King ssp.peregrina Rockm. </a:t>
            </a:r>
            <a:r>
              <a:rPr lang="th-TH" sz="1800" dirty="0">
                <a:solidFill>
                  <a:srgbClr val="666666"/>
                </a:solidFill>
                <a:latin typeface="Open Sans"/>
              </a:rPr>
              <a:t>เป็นพรรณไม้ไทยอันทรงคุณค่า เนื่องจากเป็นต้นไม้ประจำพระองค์ รัชกาลที่ 10 </a:t>
            </a:r>
            <a:r>
              <a:rPr lang="th-TH" sz="1800" b="1" dirty="0">
                <a:solidFill>
                  <a:srgbClr val="666666"/>
                </a:solidFill>
                <a:latin typeface="Open Sans"/>
              </a:rPr>
              <a:t>เนื่องจากออกดอกในช่วงเดือนพระราชสมภพ ดอกสีเหลืองอร่ามโดดเด่น ส่งกลิ่นหอมชื่นใจ ปลูกเป็นไม้ดอกไม้ประดับ ในลักษณะต้นสูงใหญ่ ให้ดอกสีสันสวยงาม ยามแหงนมองขึ้น เห็นดอกสีเหลืองอร่ามกระจายดั่งดวงดาวประกายแสงเหลืองทองบนฟากฟ้าแดนสรวง ดังชื่อสามัญที่เรียกว่า </a:t>
            </a:r>
            <a:r>
              <a:rPr lang="en-US" sz="1800" b="1" dirty="0">
                <a:solidFill>
                  <a:srgbClr val="666666"/>
                </a:solidFill>
                <a:latin typeface="Open Sans"/>
              </a:rPr>
              <a:t>Yellow </a:t>
            </a:r>
            <a:r>
              <a:rPr lang="en-US" sz="1800" b="1" dirty="0" smtClean="0">
                <a:solidFill>
                  <a:srgbClr val="666666"/>
                </a:solidFill>
                <a:latin typeface="Open Sans"/>
              </a:rPr>
              <a:t>Star</a:t>
            </a:r>
            <a:r>
              <a:rPr lang="th-TH" sz="1800" dirty="0"/>
              <a:t> จัดอยู่ในกลุ่มต้นไม้ขนาดเล็ก สูง 6-8 เมตร แตกกิ่งก้านจำนวนมาก แต่ละกิ่งก้านแข็งแรง มีเรือนยอดเป็นพุ่มกลมทึบ เปลือกสีน้ำตาลปนขาว ใบเป็นชนิดใบเดี่ยว เรียงเวียนสลับรูปรี แกมขอบขนาน มีส่วนกว้างไม่เกิน 3 เซนติเมตร แต่ความยาวใบสมบูรณ์ ยาวถึง 10 เซนติเมตร ปลายใบแหลม โคนใบสังเกตจะมองเห็นว่าเบี้ยว มีเส้นใบออกจากโคนใบ ใบสีเขียวแก่ แต่ใต้ใบเป็นสีอ่อน และเป็นเกล็ดเล็กๆ รวมทั้งก้านใบมีขน</a:t>
            </a:r>
            <a:endParaRPr lang="en-US" sz="1800" dirty="0">
              <a:solidFill>
                <a:srgbClr val="666666"/>
              </a:solidFill>
              <a:latin typeface="Open Sans"/>
            </a:endParaRPr>
          </a:p>
          <a:p>
            <a:r>
              <a:rPr lang="th-TH" sz="1800" dirty="0"/>
              <a:t>สำหรับการขยายพันธุ์และปลูกเลี้ยง ใช้วิธีตอนกิ่งและปักชำกิ่ง หรือใช้การเพาะเมล็ดก็ได้ การตอนกิ่งจะเป็นวิธีที่เหมาะสม แต่อาจจะต้องใช้ฮอร์โมนในการเร่งรากจึงจะได้ผลดี การตอนกิ่ง ซึ่งรากจะออกได้ในเวลาเพียง 1 เดือน สามารถปลูกให้ออกดอกได้ในกระถาง ปลูกเลี้ยงง่าย ทนทาน ชอบดินร่วน ระบายน้ำได้ดี ชอบพื้นที่แสงแดดส่องถึง หรือแดดจัด เป็นไม้พุ่มใหญ่แผ่กิ่งก้านให้ร่มเงาได้ดี</a:t>
            </a:r>
          </a:p>
          <a:p>
            <a:r>
              <a:rPr lang="th-TH" sz="1800" dirty="0"/>
              <a:t>ในช่วงที่ต้นรวงผึ้งออกดอกเหลืองสะพรั่งเต็มต้น ในแต่ละช่วงฤดูกาล จะมีผึ้งจำนวนมากบินว่อนรอบพุ่มต้นรอบช่อดอก และดูดกินน้ำหวานจากดอก ผู้คนที่กลัวผึ้งต่อยจึงไม่ค่อยนิยมปลูกไว้ใกล้ตัวบ้านมากนัก เพราะจำนวนผึ้งเมื่อบินตอมดอก เป็นกระจุก บินพร้อมกันเป็นกลุ่มใหญ่ ได้ยินเสียงหึ่ง…ตลอดเวลา รวมทั้งเมื่อลมพัดกิ่งใบดอกแกว่ง ผึ้งก็แตกตื่นบินกระจายพร้อมกัน ทำให้เกิดความกังวลจากผึ้งต่อย แต่ถ้าสำหรับผู้ที่ไม่กลัว จะมองเห็นเป็นภาพธรรมชาติระหว่างดอกรวงผึ้งสีเหลืองเข้ม มีแสงแดดส่องเป็นประกายเกสร และฝูงผึ้งบินว่อนสวยงาม</a:t>
            </a:r>
          </a:p>
          <a:p>
            <a:r>
              <a:rPr lang="en-US" sz="1800" dirty="0"/>
              <a:t/>
            </a:r>
            <a:br>
              <a:rPr lang="en-US" sz="1800" dirty="0"/>
            </a:br>
            <a:endParaRPr lang="th-TH" sz="1800" dirty="0"/>
          </a:p>
        </p:txBody>
      </p:sp>
      <p:sp>
        <p:nvSpPr>
          <p:cNvPr id="5" name="AutoShape 8" descr="à¸à¸¥à¸à¸²à¸£à¸à¹à¸à¸«à¸²à¸£à¸¹à¸à¸ à¸²à¸à¸ªà¸³à¸«à¸£à¸±à¸ à¸£à¸§à¸à¸à¸¶à¹à¸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638" y="688959"/>
            <a:ext cx="929357" cy="1654035"/>
          </a:xfrm>
          <a:prstGeom prst="rect">
            <a:avLst/>
          </a:prstGeom>
        </p:spPr>
      </p:pic>
      <p:sp>
        <p:nvSpPr>
          <p:cNvPr id="10" name="สี่เหลี่ยมผืนผ้า 9"/>
          <p:cNvSpPr/>
          <p:nvPr/>
        </p:nvSpPr>
        <p:spPr>
          <a:xfrm>
            <a:off x="5112557" y="1779686"/>
            <a:ext cx="19159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b="1" dirty="0">
                <a:solidFill>
                  <a:srgbClr val="666666"/>
                </a:solidFill>
                <a:latin typeface="Open Sans"/>
              </a:rPr>
              <a:t>ต้นรวงผึ้ง</a:t>
            </a:r>
            <a:r>
              <a:rPr lang="th-TH" sz="4800" dirty="0">
                <a:solidFill>
                  <a:srgbClr val="666666"/>
                </a:solidFill>
                <a:latin typeface="Open Sans"/>
              </a:rPr>
              <a:t> </a:t>
            </a:r>
            <a:endParaRPr lang="th-TH" sz="4800" dirty="0"/>
          </a:p>
        </p:txBody>
      </p:sp>
    </p:spTree>
    <p:extLst>
      <p:ext uri="{BB962C8B-B14F-4D97-AF65-F5344CB8AC3E}">
        <p14:creationId xmlns:p14="http://schemas.microsoft.com/office/powerpoint/2010/main" val="88027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ชีวภาพ">
  <a:themeElements>
    <a:clrScheme name="ชีวภาพ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ชีวภาพ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ชีวภาพ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116</TotalTime>
  <Words>601</Words>
  <Application>Microsoft Office PowerPoint</Application>
  <PresentationFormat>กำหนดเอง</PresentationFormat>
  <Paragraphs>68</Paragraphs>
  <Slides>11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11</vt:i4>
      </vt:variant>
    </vt:vector>
  </HeadingPairs>
  <TitlesOfParts>
    <vt:vector size="12" baseType="lpstr">
      <vt:lpstr>ชีวภาพ</vt:lpstr>
      <vt:lpstr>      ฐานสร้างกล้า เรื่องการพัฒนาฐานสร้างกล้าสู่ความรู้ออนไลน์ ของ โรงเรียนสามเงาวิทยาคม อำเภอ สามเงา จังหวัดตาก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ฐานสร้างกล้า เรื่องการพัฒนาฐานสร้างกล้าสู่ความรู้ออนไลน์ ของ โรงเรียนสามเงาวิทยาคม อำเภอ สามเงา จังหวัดตาก</dc:title>
  <dc:creator>chosrita@outlook.com</dc:creator>
  <cp:lastModifiedBy>Teachernok</cp:lastModifiedBy>
  <cp:revision>14</cp:revision>
  <dcterms:created xsi:type="dcterms:W3CDTF">2019-09-11T02:47:25Z</dcterms:created>
  <dcterms:modified xsi:type="dcterms:W3CDTF">2019-09-13T08:58:21Z</dcterms:modified>
</cp:coreProperties>
</file>